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402" r:id="rId2"/>
    <p:sldId id="415" r:id="rId3"/>
    <p:sldId id="424" r:id="rId4"/>
    <p:sldId id="425" r:id="rId5"/>
    <p:sldId id="426" r:id="rId6"/>
    <p:sldId id="427" r:id="rId7"/>
    <p:sldId id="430" r:id="rId8"/>
    <p:sldId id="436" r:id="rId9"/>
    <p:sldId id="437" r:id="rId10"/>
    <p:sldId id="432" r:id="rId11"/>
    <p:sldId id="435" r:id="rId12"/>
    <p:sldId id="433" r:id="rId13"/>
    <p:sldId id="434" r:id="rId14"/>
    <p:sldId id="259" r:id="rId15"/>
  </p:sldIdLst>
  <p:sldSz cx="8640763" cy="4860925"/>
  <p:notesSz cx="9866313" cy="673576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B414"/>
    <a:srgbClr val="9933FF"/>
    <a:srgbClr val="00CC00"/>
    <a:srgbClr val="FFFFCC"/>
    <a:srgbClr val="FFFFFF"/>
    <a:srgbClr val="0000FF"/>
    <a:srgbClr val="6600FF"/>
    <a:srgbClr val="80B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340" autoAdjust="0"/>
    <p:restoredTop sz="94681" autoAdjust="0"/>
  </p:normalViewPr>
  <p:slideViewPr>
    <p:cSldViewPr>
      <p:cViewPr>
        <p:scale>
          <a:sx n="150" d="100"/>
          <a:sy n="150" d="100"/>
        </p:scale>
        <p:origin x="-1362" y="-324"/>
      </p:cViewPr>
      <p:guideLst>
        <p:guide orient="horz" pos="1531"/>
        <p:guide pos="27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1402" y="-72"/>
      </p:cViewPr>
      <p:guideLst>
        <p:guide orient="horz" pos="2121"/>
        <p:guide pos="31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138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88000" y="0"/>
            <a:ext cx="4276725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CE4B82A-E85C-4038-B66B-8FF8843CB478}" type="datetimeFigureOut">
              <a:rPr lang="ru-RU"/>
              <a:pPr>
                <a:defRPr/>
              </a:pPr>
              <a:t>25.01.2018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397625"/>
            <a:ext cx="4275138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88000" y="6397625"/>
            <a:ext cx="4276725" cy="336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F8316D6-014C-40F4-A0F9-A4E1D1E167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7177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138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88000" y="0"/>
            <a:ext cx="4276725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F70F353-8530-4B64-B658-E6C8F6773E5B}" type="datetimeFigureOut">
              <a:rPr lang="ru-RU"/>
              <a:pPr>
                <a:defRPr/>
              </a:pPr>
              <a:t>25.01.2018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1037" cy="2525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425" y="3198813"/>
            <a:ext cx="7893050" cy="30321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5138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88000" y="6397625"/>
            <a:ext cx="4276725" cy="336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AB4E5CD-6545-4FD0-B30D-407A074177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8437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z="14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0888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570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76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7962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368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940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512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084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AB1BBA9-F5CD-488C-A81F-366D01F0E9AF}" type="slidenum">
              <a:rPr lang="ru-RU" altLang="ru-RU">
                <a:solidFill>
                  <a:srgbClr val="000000"/>
                </a:solidFill>
                <a:latin typeface="Arial" charset="0"/>
              </a:rPr>
              <a:pPr>
                <a:spcBef>
                  <a:spcPct val="0"/>
                </a:spcBef>
              </a:pPr>
              <a:t>2</a:t>
            </a:fld>
            <a:endParaRPr lang="ru-RU" altLang="ru-RU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z="1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0888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570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76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7962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368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940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512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084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AB1BBA9-F5CD-488C-A81F-366D01F0E9AF}" type="slidenum">
              <a:rPr lang="ru-RU" altLang="ru-RU">
                <a:solidFill>
                  <a:srgbClr val="000000"/>
                </a:solidFill>
                <a:latin typeface="Arial" charset="0"/>
              </a:rPr>
              <a:pPr>
                <a:spcBef>
                  <a:spcPct val="0"/>
                </a:spcBef>
              </a:pPr>
              <a:t>13</a:t>
            </a:fld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z="14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0888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570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76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7962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368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940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512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084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AB1BBA9-F5CD-488C-A81F-366D01F0E9AF}" type="slidenum">
              <a:rPr lang="ru-RU" altLang="ru-RU">
                <a:solidFill>
                  <a:srgbClr val="000000"/>
                </a:solidFill>
                <a:latin typeface="Arial" charset="0"/>
              </a:rPr>
              <a:pPr>
                <a:spcBef>
                  <a:spcPct val="0"/>
                </a:spcBef>
              </a:pPr>
              <a:t>3</a:t>
            </a:fld>
            <a:endParaRPr lang="ru-RU" altLang="ru-RU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z="14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0888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570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76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7962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368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940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512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084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AB1BBA9-F5CD-488C-A81F-366D01F0E9AF}" type="slidenum">
              <a:rPr lang="ru-RU" altLang="ru-RU">
                <a:solidFill>
                  <a:srgbClr val="000000"/>
                </a:solidFill>
                <a:latin typeface="Arial" charset="0"/>
              </a:rPr>
              <a:pPr>
                <a:spcBef>
                  <a:spcPct val="0"/>
                </a:spcBef>
              </a:pPr>
              <a:t>4</a:t>
            </a:fld>
            <a:endParaRPr lang="ru-RU" altLang="ru-RU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z="1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0888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570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76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7962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368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940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512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084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AB1BBA9-F5CD-488C-A81F-366D01F0E9AF}" type="slidenum">
              <a:rPr lang="ru-RU" altLang="ru-RU">
                <a:solidFill>
                  <a:srgbClr val="000000"/>
                </a:solidFill>
                <a:latin typeface="Arial" charset="0"/>
              </a:rPr>
              <a:pPr>
                <a:spcBef>
                  <a:spcPct val="0"/>
                </a:spcBef>
              </a:pPr>
              <a:t>5</a:t>
            </a:fld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z="1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0888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570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76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7962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368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940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512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084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AB1BBA9-F5CD-488C-A81F-366D01F0E9AF}" type="slidenum">
              <a:rPr lang="ru-RU" altLang="ru-RU">
                <a:solidFill>
                  <a:srgbClr val="000000"/>
                </a:solidFill>
                <a:latin typeface="Arial" charset="0"/>
              </a:rPr>
              <a:pPr>
                <a:spcBef>
                  <a:spcPct val="0"/>
                </a:spcBef>
              </a:pPr>
              <a:t>6</a:t>
            </a:fld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z="1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0888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570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76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7962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368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940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512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084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AB1BBA9-F5CD-488C-A81F-366D01F0E9AF}" type="slidenum">
              <a:rPr lang="ru-RU" altLang="ru-RU">
                <a:solidFill>
                  <a:srgbClr val="000000"/>
                </a:solidFill>
                <a:latin typeface="Arial" charset="0"/>
              </a:rPr>
              <a:pPr>
                <a:spcBef>
                  <a:spcPct val="0"/>
                </a:spcBef>
              </a:pPr>
              <a:t>7</a:t>
            </a:fld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z="1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0888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570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76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7962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368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940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512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084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AB1BBA9-F5CD-488C-A81F-366D01F0E9AF}" type="slidenum">
              <a:rPr lang="ru-RU" altLang="ru-RU">
                <a:solidFill>
                  <a:srgbClr val="000000"/>
                </a:solidFill>
                <a:latin typeface="Arial" charset="0"/>
              </a:rPr>
              <a:pPr>
                <a:spcBef>
                  <a:spcPct val="0"/>
                </a:spcBef>
              </a:pPr>
              <a:t>10</a:t>
            </a:fld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z="1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0888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570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76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7962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368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940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512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084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AB1BBA9-F5CD-488C-A81F-366D01F0E9AF}" type="slidenum">
              <a:rPr lang="ru-RU" altLang="ru-RU">
                <a:solidFill>
                  <a:srgbClr val="000000"/>
                </a:solidFill>
                <a:latin typeface="Arial" charset="0"/>
              </a:rPr>
              <a:pPr>
                <a:spcBef>
                  <a:spcPct val="0"/>
                </a:spcBef>
              </a:pPr>
              <a:t>11</a:t>
            </a:fld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z="1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0888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570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76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7962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368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940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512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084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AB1BBA9-F5CD-488C-A81F-366D01F0E9AF}" type="slidenum">
              <a:rPr lang="ru-RU" altLang="ru-RU">
                <a:solidFill>
                  <a:srgbClr val="000000"/>
                </a:solidFill>
                <a:latin typeface="Arial" charset="0"/>
              </a:rPr>
              <a:pPr>
                <a:spcBef>
                  <a:spcPct val="0"/>
                </a:spcBef>
              </a:pPr>
              <a:t>12</a:t>
            </a:fld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8057" y="1510038"/>
            <a:ext cx="7344649" cy="10419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6115" y="2754524"/>
            <a:ext cx="6048534" cy="124223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1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57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42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28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1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00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8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A0B57B-D5C5-4F1D-9B8D-7DB660B14E3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0048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1DC05-E2F1-459C-A18D-F1EB35F9F77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5829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264553" y="194663"/>
            <a:ext cx="1944172" cy="41475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32038" y="194663"/>
            <a:ext cx="5688502" cy="41475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96B340-F5E0-4F24-930B-187C9B51929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4784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93B46D-7CB5-4547-92A2-3E975489A83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3186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561" y="3123595"/>
            <a:ext cx="7344649" cy="965434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561" y="2060268"/>
            <a:ext cx="7344649" cy="1063327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57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7147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572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4295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286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1443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0017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08591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537D78-6C4D-41EF-935A-1D0E9891D5E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4003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32038" y="1134216"/>
            <a:ext cx="3816337" cy="32079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92388" y="1134216"/>
            <a:ext cx="3816337" cy="32079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E36416-4988-4867-8268-ED6AAE1A954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3374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2038" y="1088082"/>
            <a:ext cx="3817838" cy="45346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5740" indent="0">
              <a:buNone/>
              <a:defRPr sz="1700" b="1"/>
            </a:lvl2pPr>
            <a:lvl3pPr marL="771479" indent="0">
              <a:buNone/>
              <a:defRPr sz="1500" b="1"/>
            </a:lvl3pPr>
            <a:lvl4pPr marL="1157219" indent="0">
              <a:buNone/>
              <a:defRPr sz="1300" b="1"/>
            </a:lvl4pPr>
            <a:lvl5pPr marL="1542959" indent="0">
              <a:buNone/>
              <a:defRPr sz="1300" b="1"/>
            </a:lvl5pPr>
            <a:lvl6pPr marL="1928698" indent="0">
              <a:buNone/>
              <a:defRPr sz="1300" b="1"/>
            </a:lvl6pPr>
            <a:lvl7pPr marL="2314438" indent="0">
              <a:buNone/>
              <a:defRPr sz="1300" b="1"/>
            </a:lvl7pPr>
            <a:lvl8pPr marL="2700177" indent="0">
              <a:buNone/>
              <a:defRPr sz="1300" b="1"/>
            </a:lvl8pPr>
            <a:lvl9pPr marL="3085917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2038" y="1541543"/>
            <a:ext cx="3817838" cy="280065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389388" y="1088082"/>
            <a:ext cx="3819337" cy="45346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5740" indent="0">
              <a:buNone/>
              <a:defRPr sz="1700" b="1"/>
            </a:lvl2pPr>
            <a:lvl3pPr marL="771479" indent="0">
              <a:buNone/>
              <a:defRPr sz="1500" b="1"/>
            </a:lvl3pPr>
            <a:lvl4pPr marL="1157219" indent="0">
              <a:buNone/>
              <a:defRPr sz="1300" b="1"/>
            </a:lvl4pPr>
            <a:lvl5pPr marL="1542959" indent="0">
              <a:buNone/>
              <a:defRPr sz="1300" b="1"/>
            </a:lvl5pPr>
            <a:lvl6pPr marL="1928698" indent="0">
              <a:buNone/>
              <a:defRPr sz="1300" b="1"/>
            </a:lvl6pPr>
            <a:lvl7pPr marL="2314438" indent="0">
              <a:buNone/>
              <a:defRPr sz="1300" b="1"/>
            </a:lvl7pPr>
            <a:lvl8pPr marL="2700177" indent="0">
              <a:buNone/>
              <a:defRPr sz="1300" b="1"/>
            </a:lvl8pPr>
            <a:lvl9pPr marL="3085917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389388" y="1541543"/>
            <a:ext cx="3819337" cy="280065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E2BC2-BF2E-45FC-AB15-8DEFE7A1971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7542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00E54-9347-4515-A8A0-BCB4F97E5C7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6022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C21FE3-0CE5-48BD-9BAA-BE80DFC839C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2870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039" y="193537"/>
            <a:ext cx="2842751" cy="823657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78298" y="193537"/>
            <a:ext cx="4830427" cy="414866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32039" y="1017194"/>
            <a:ext cx="2842751" cy="3325008"/>
          </a:xfrm>
        </p:spPr>
        <p:txBody>
          <a:bodyPr/>
          <a:lstStyle>
            <a:lvl1pPr marL="0" indent="0">
              <a:buNone/>
              <a:defRPr sz="1200"/>
            </a:lvl1pPr>
            <a:lvl2pPr marL="385740" indent="0">
              <a:buNone/>
              <a:defRPr sz="1000"/>
            </a:lvl2pPr>
            <a:lvl3pPr marL="771479" indent="0">
              <a:buNone/>
              <a:defRPr sz="800"/>
            </a:lvl3pPr>
            <a:lvl4pPr marL="1157219" indent="0">
              <a:buNone/>
              <a:defRPr sz="800"/>
            </a:lvl4pPr>
            <a:lvl5pPr marL="1542959" indent="0">
              <a:buNone/>
              <a:defRPr sz="800"/>
            </a:lvl5pPr>
            <a:lvl6pPr marL="1928698" indent="0">
              <a:buNone/>
              <a:defRPr sz="800"/>
            </a:lvl6pPr>
            <a:lvl7pPr marL="2314438" indent="0">
              <a:buNone/>
              <a:defRPr sz="800"/>
            </a:lvl7pPr>
            <a:lvl8pPr marL="2700177" indent="0">
              <a:buNone/>
              <a:defRPr sz="800"/>
            </a:lvl8pPr>
            <a:lvl9pPr marL="3085917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856625-E55B-4AAA-BA27-C32120FE4CF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1388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3650" y="3402647"/>
            <a:ext cx="5184458" cy="401702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693650" y="434333"/>
            <a:ext cx="5184458" cy="2916555"/>
          </a:xfrm>
        </p:spPr>
        <p:txBody>
          <a:bodyPr/>
          <a:lstStyle>
            <a:lvl1pPr marL="0" indent="0">
              <a:buNone/>
              <a:defRPr sz="2700"/>
            </a:lvl1pPr>
            <a:lvl2pPr marL="385740" indent="0">
              <a:buNone/>
              <a:defRPr sz="2400"/>
            </a:lvl2pPr>
            <a:lvl3pPr marL="771479" indent="0">
              <a:buNone/>
              <a:defRPr sz="2000"/>
            </a:lvl3pPr>
            <a:lvl4pPr marL="1157219" indent="0">
              <a:buNone/>
              <a:defRPr sz="1700"/>
            </a:lvl4pPr>
            <a:lvl5pPr marL="1542959" indent="0">
              <a:buNone/>
              <a:defRPr sz="1700"/>
            </a:lvl5pPr>
            <a:lvl6pPr marL="1928698" indent="0">
              <a:buNone/>
              <a:defRPr sz="1700"/>
            </a:lvl6pPr>
            <a:lvl7pPr marL="2314438" indent="0">
              <a:buNone/>
              <a:defRPr sz="1700"/>
            </a:lvl7pPr>
            <a:lvl8pPr marL="2700177" indent="0">
              <a:buNone/>
              <a:defRPr sz="1700"/>
            </a:lvl8pPr>
            <a:lvl9pPr marL="3085917" indent="0">
              <a:buNone/>
              <a:defRPr sz="1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3650" y="3804349"/>
            <a:ext cx="5184458" cy="570483"/>
          </a:xfrm>
        </p:spPr>
        <p:txBody>
          <a:bodyPr/>
          <a:lstStyle>
            <a:lvl1pPr marL="0" indent="0">
              <a:buNone/>
              <a:defRPr sz="1200"/>
            </a:lvl1pPr>
            <a:lvl2pPr marL="385740" indent="0">
              <a:buNone/>
              <a:defRPr sz="1000"/>
            </a:lvl2pPr>
            <a:lvl3pPr marL="771479" indent="0">
              <a:buNone/>
              <a:defRPr sz="800"/>
            </a:lvl3pPr>
            <a:lvl4pPr marL="1157219" indent="0">
              <a:buNone/>
              <a:defRPr sz="800"/>
            </a:lvl4pPr>
            <a:lvl5pPr marL="1542959" indent="0">
              <a:buNone/>
              <a:defRPr sz="800"/>
            </a:lvl5pPr>
            <a:lvl6pPr marL="1928698" indent="0">
              <a:buNone/>
              <a:defRPr sz="800"/>
            </a:lvl6pPr>
            <a:lvl7pPr marL="2314438" indent="0">
              <a:buNone/>
              <a:defRPr sz="800"/>
            </a:lvl7pPr>
            <a:lvl8pPr marL="2700177" indent="0">
              <a:buNone/>
              <a:defRPr sz="800"/>
            </a:lvl8pPr>
            <a:lvl9pPr marL="3085917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4E6EE-0D6D-4559-89AD-1D4BC89565C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2109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038" y="194662"/>
            <a:ext cx="7776687" cy="810154"/>
          </a:xfrm>
          <a:prstGeom prst="rect">
            <a:avLst/>
          </a:prstGeom>
        </p:spPr>
        <p:txBody>
          <a:bodyPr vert="horz" lIns="77148" tIns="38574" rIns="77148" bIns="3857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2038" y="1134216"/>
            <a:ext cx="7776687" cy="3207986"/>
          </a:xfrm>
          <a:prstGeom prst="rect">
            <a:avLst/>
          </a:prstGeom>
        </p:spPr>
        <p:txBody>
          <a:bodyPr vert="horz" lIns="77148" tIns="38574" rIns="77148" bIns="3857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32038" y="4505358"/>
            <a:ext cx="2016178" cy="258799"/>
          </a:xfrm>
          <a:prstGeom prst="rect">
            <a:avLst/>
          </a:prstGeom>
        </p:spPr>
        <p:txBody>
          <a:bodyPr vert="horz" lIns="77148" tIns="38574" rIns="77148" bIns="38574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52261" y="4505358"/>
            <a:ext cx="2736242" cy="258799"/>
          </a:xfrm>
          <a:prstGeom prst="rect">
            <a:avLst/>
          </a:prstGeom>
        </p:spPr>
        <p:txBody>
          <a:bodyPr vert="horz" lIns="77148" tIns="38574" rIns="77148" bIns="38574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192547" y="4505358"/>
            <a:ext cx="2016178" cy="258799"/>
          </a:xfrm>
          <a:prstGeom prst="rect">
            <a:avLst/>
          </a:prstGeom>
        </p:spPr>
        <p:txBody>
          <a:bodyPr vert="horz" lIns="77148" tIns="38574" rIns="77148" bIns="38574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5FD3EDA-81F7-464D-8A44-66AF3232CDA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6956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771479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9305" indent="-289305" algn="l" defTabSz="771479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6827" indent="-241087" algn="l" defTabSz="771479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64349" indent="-192870" algn="l" defTabSz="77147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089" indent="-192870" algn="l" defTabSz="771479" rtl="0" eaLnBrk="1" latinLnBrk="0" hangingPunct="1">
        <a:spcBef>
          <a:spcPct val="20000"/>
        </a:spcBef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35828" indent="-192870" algn="l" defTabSz="771479" rtl="0" eaLnBrk="1" latinLnBrk="0" hangingPunct="1">
        <a:spcBef>
          <a:spcPct val="20000"/>
        </a:spcBef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21568" indent="-192870" algn="l" defTabSz="771479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07308" indent="-192870" algn="l" defTabSz="771479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893047" indent="-192870" algn="l" defTabSz="771479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278787" indent="-192870" algn="l" defTabSz="771479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7147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5740" algn="l" defTabSz="77147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1479" algn="l" defTabSz="77147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7219" algn="l" defTabSz="77147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59" algn="l" defTabSz="77147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28698" algn="l" defTabSz="77147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14438" algn="l" defTabSz="77147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00177" algn="l" defTabSz="77147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85917" algn="l" defTabSz="77147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portal.tpu.ru:7777/SHARED/e/EROFEEVVI/Tab/cv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microsoft.com/office/2007/relationships/hdphoto" Target="../media/hdphoto3.wdp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7" descr="C:\Users\lubamark\Documents\_дизайн\_Шаблоны презентаций\ТПУ_Карта стилизованная_CMYK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3" y="234950"/>
            <a:ext cx="467995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13"/>
          <p:cNvSpPr>
            <a:spLocks noChangeArrowheads="1"/>
          </p:cNvSpPr>
          <p:nvPr/>
        </p:nvSpPr>
        <p:spPr bwMode="auto">
          <a:xfrm>
            <a:off x="3311525" y="4086225"/>
            <a:ext cx="216058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771525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500" b="1" dirty="0">
              <a:solidFill>
                <a:srgbClr val="FF0000"/>
              </a:solidFill>
            </a:endParaRPr>
          </a:p>
        </p:txBody>
      </p:sp>
      <p:sp>
        <p:nvSpPr>
          <p:cNvPr id="2052" name="Rectangle 12"/>
          <p:cNvSpPr>
            <a:spLocks noChangeArrowheads="1"/>
          </p:cNvSpPr>
          <p:nvPr/>
        </p:nvSpPr>
        <p:spPr bwMode="auto">
          <a:xfrm>
            <a:off x="0" y="1638299"/>
            <a:ext cx="8640762" cy="1584325"/>
          </a:xfrm>
          <a:prstGeom prst="rect">
            <a:avLst/>
          </a:prstGeom>
          <a:solidFill>
            <a:srgbClr val="80BF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latin typeface="Calibri" pitchFamily="34" charset="0"/>
              </a:rPr>
              <a:t>«ПОЛИМЕТИЛЕНКАРБАМИД» (ПМК)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latin typeface="Calibri" pitchFamily="34" charset="0"/>
              </a:rPr>
              <a:t>- ПОЛУФАБРИКАТ БЕЛКА (ПФБ) ДЛЯ ОТКОРМА КРУПНОГО РОГАТОГО СКОТА.</a:t>
            </a:r>
            <a:endParaRPr lang="ru-RU" altLang="ru-RU" sz="1800" b="1" dirty="0">
              <a:latin typeface="Calibri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792163" y="3367088"/>
            <a:ext cx="7848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148" tIns="38574" rIns="77148" bIns="38574"/>
          <a:lstStyle>
            <a:lvl1pPr defTabSz="771525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altLang="ru-RU" sz="1800" dirty="0">
              <a:solidFill>
                <a:schemeClr val="bg2"/>
              </a:solidFill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15900" y="3581400"/>
            <a:ext cx="39608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148" tIns="38574" rIns="77148" bIns="38574"/>
          <a:lstStyle>
            <a:lvl1pPr defTabSz="771525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200" b="1" dirty="0">
                <a:latin typeface="Calibri" pitchFamily="34" charset="0"/>
              </a:rPr>
              <a:t/>
            </a:r>
            <a:br>
              <a:rPr lang="ru-RU" altLang="ru-RU" sz="1200" b="1" dirty="0">
                <a:latin typeface="Calibri" pitchFamily="34" charset="0"/>
              </a:rPr>
            </a:br>
            <a:endParaRPr lang="en-US" altLang="ru-RU" sz="1200" b="1" dirty="0">
              <a:latin typeface="Calibri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1600" b="1" dirty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ru-RU" altLang="ru-RU" sz="1600" b="1" dirty="0">
                <a:solidFill>
                  <a:schemeClr val="bg1"/>
                </a:solidFill>
                <a:latin typeface="Calibri" pitchFamily="34" charset="0"/>
              </a:rPr>
            </a:br>
            <a:endParaRPr lang="ru-RU" alt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56" name="Прямоугольник 1"/>
          <p:cNvSpPr>
            <a:spLocks noChangeArrowheads="1"/>
          </p:cNvSpPr>
          <p:nvPr/>
        </p:nvSpPr>
        <p:spPr bwMode="auto">
          <a:xfrm>
            <a:off x="5111750" y="3357563"/>
            <a:ext cx="33845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000000"/>
                </a:solidFill>
                <a:latin typeface="Calibri" pitchFamily="34" charset="0"/>
              </a:rPr>
              <a:t>Инновационная группа: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000000"/>
                </a:solidFill>
                <a:latin typeface="Calibri" pitchFamily="34" charset="0"/>
              </a:rPr>
              <a:t>Разработчик-технолог: инженер химик-технолог В.И. Снегирев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000000"/>
                </a:solidFill>
                <a:latin typeface="Calibri" pitchFamily="34" charset="0"/>
              </a:rPr>
              <a:t>Научный </a:t>
            </a:r>
            <a:r>
              <a:rPr lang="ru-RU" altLang="ru-RU" sz="1200" b="1" dirty="0">
                <a:solidFill>
                  <a:srgbClr val="000000"/>
                </a:solidFill>
                <a:latin typeface="Calibri" pitchFamily="34" charset="0"/>
              </a:rPr>
              <a:t>руководитель: д.т.н., профессор, 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0000"/>
                </a:solidFill>
                <a:latin typeface="Calibri" pitchFamily="34" charset="0"/>
              </a:rPr>
              <a:t>В.И. Ерофеев </a:t>
            </a:r>
          </a:p>
        </p:txBody>
      </p:sp>
      <p:sp>
        <p:nvSpPr>
          <p:cNvPr id="2057" name="Rectangle 13"/>
          <p:cNvSpPr>
            <a:spLocks noChangeArrowheads="1"/>
          </p:cNvSpPr>
          <p:nvPr/>
        </p:nvSpPr>
        <p:spPr bwMode="auto">
          <a:xfrm>
            <a:off x="3168650" y="4229100"/>
            <a:ext cx="216058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771525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b="1" dirty="0" smtClean="0"/>
              <a:t>2018</a:t>
            </a:r>
            <a:endParaRPr lang="ru-RU" altLang="ru-RU" sz="1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7"/>
          <p:cNvGrpSpPr>
            <a:grpSpLocks noChangeAspect="1"/>
          </p:cNvGrpSpPr>
          <p:nvPr/>
        </p:nvGrpSpPr>
        <p:grpSpPr bwMode="auto">
          <a:xfrm>
            <a:off x="0" y="0"/>
            <a:ext cx="2597150" cy="952500"/>
            <a:chOff x="363" y="562"/>
            <a:chExt cx="1768" cy="648"/>
          </a:xfrm>
        </p:grpSpPr>
        <p:sp>
          <p:nvSpPr>
            <p:cNvPr id="3080" name="AutoShape 26"/>
            <p:cNvSpPr>
              <a:spLocks noChangeAspect="1" noChangeArrowheads="1" noTextEdit="1"/>
            </p:cNvSpPr>
            <p:nvPr/>
          </p:nvSpPr>
          <p:spPr bwMode="auto">
            <a:xfrm>
              <a:off x="363" y="562"/>
              <a:ext cx="1768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1" name="Rectangle 29"/>
            <p:cNvSpPr>
              <a:spLocks noChangeArrowheads="1"/>
            </p:cNvSpPr>
            <p:nvPr/>
          </p:nvSpPr>
          <p:spPr bwMode="auto">
            <a:xfrm>
              <a:off x="363" y="570"/>
              <a:ext cx="1766" cy="64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500"/>
            </a:p>
          </p:txBody>
        </p:sp>
        <p:sp>
          <p:nvSpPr>
            <p:cNvPr id="3082" name="Freeform 30"/>
            <p:cNvSpPr>
              <a:spLocks noEditPoints="1"/>
            </p:cNvSpPr>
            <p:nvPr/>
          </p:nvSpPr>
          <p:spPr bwMode="auto">
            <a:xfrm>
              <a:off x="913" y="736"/>
              <a:ext cx="1066" cy="324"/>
            </a:xfrm>
            <a:custGeom>
              <a:avLst/>
              <a:gdLst>
                <a:gd name="T0" fmla="*/ 1 w 2132"/>
                <a:gd name="T1" fmla="*/ 0 h 649"/>
                <a:gd name="T2" fmla="*/ 1 w 2132"/>
                <a:gd name="T3" fmla="*/ 0 h 649"/>
                <a:gd name="T4" fmla="*/ 1 w 2132"/>
                <a:gd name="T5" fmla="*/ 0 h 649"/>
                <a:gd name="T6" fmla="*/ 1 w 2132"/>
                <a:gd name="T7" fmla="*/ 0 h 649"/>
                <a:gd name="T8" fmla="*/ 1 w 2132"/>
                <a:gd name="T9" fmla="*/ 0 h 649"/>
                <a:gd name="T10" fmla="*/ 1 w 2132"/>
                <a:gd name="T11" fmla="*/ 0 h 649"/>
                <a:gd name="T12" fmla="*/ 1 w 2132"/>
                <a:gd name="T13" fmla="*/ 0 h 649"/>
                <a:gd name="T14" fmla="*/ 1 w 2132"/>
                <a:gd name="T15" fmla="*/ 0 h 649"/>
                <a:gd name="T16" fmla="*/ 1 w 2132"/>
                <a:gd name="T17" fmla="*/ 0 h 649"/>
                <a:gd name="T18" fmla="*/ 1 w 2132"/>
                <a:gd name="T19" fmla="*/ 0 h 649"/>
                <a:gd name="T20" fmla="*/ 1 w 2132"/>
                <a:gd name="T21" fmla="*/ 0 h 649"/>
                <a:gd name="T22" fmla="*/ 1 w 2132"/>
                <a:gd name="T23" fmla="*/ 0 h 649"/>
                <a:gd name="T24" fmla="*/ 1 w 2132"/>
                <a:gd name="T25" fmla="*/ 0 h 649"/>
                <a:gd name="T26" fmla="*/ 1 w 2132"/>
                <a:gd name="T27" fmla="*/ 0 h 649"/>
                <a:gd name="T28" fmla="*/ 1 w 2132"/>
                <a:gd name="T29" fmla="*/ 0 h 649"/>
                <a:gd name="T30" fmla="*/ 1 w 2132"/>
                <a:gd name="T31" fmla="*/ 0 h 649"/>
                <a:gd name="T32" fmla="*/ 1 w 2132"/>
                <a:gd name="T33" fmla="*/ 0 h 649"/>
                <a:gd name="T34" fmla="*/ 1 w 2132"/>
                <a:gd name="T35" fmla="*/ 0 h 649"/>
                <a:gd name="T36" fmla="*/ 1 w 2132"/>
                <a:gd name="T37" fmla="*/ 0 h 649"/>
                <a:gd name="T38" fmla="*/ 1 w 2132"/>
                <a:gd name="T39" fmla="*/ 0 h 649"/>
                <a:gd name="T40" fmla="*/ 1 w 2132"/>
                <a:gd name="T41" fmla="*/ 0 h 649"/>
                <a:gd name="T42" fmla="*/ 1 w 2132"/>
                <a:gd name="T43" fmla="*/ 0 h 649"/>
                <a:gd name="T44" fmla="*/ 1 w 2132"/>
                <a:gd name="T45" fmla="*/ 0 h 649"/>
                <a:gd name="T46" fmla="*/ 1 w 2132"/>
                <a:gd name="T47" fmla="*/ 0 h 649"/>
                <a:gd name="T48" fmla="*/ 1 w 2132"/>
                <a:gd name="T49" fmla="*/ 0 h 649"/>
                <a:gd name="T50" fmla="*/ 1 w 2132"/>
                <a:gd name="T51" fmla="*/ 0 h 649"/>
                <a:gd name="T52" fmla="*/ 1 w 2132"/>
                <a:gd name="T53" fmla="*/ 0 h 649"/>
                <a:gd name="T54" fmla="*/ 1 w 2132"/>
                <a:gd name="T55" fmla="*/ 0 h 649"/>
                <a:gd name="T56" fmla="*/ 1 w 2132"/>
                <a:gd name="T57" fmla="*/ 0 h 649"/>
                <a:gd name="T58" fmla="*/ 1 w 2132"/>
                <a:gd name="T59" fmla="*/ 0 h 649"/>
                <a:gd name="T60" fmla="*/ 1 w 2132"/>
                <a:gd name="T61" fmla="*/ 0 h 649"/>
                <a:gd name="T62" fmla="*/ 1 w 2132"/>
                <a:gd name="T63" fmla="*/ 0 h 649"/>
                <a:gd name="T64" fmla="*/ 1 w 2132"/>
                <a:gd name="T65" fmla="*/ 0 h 649"/>
                <a:gd name="T66" fmla="*/ 1 w 2132"/>
                <a:gd name="T67" fmla="*/ 0 h 649"/>
                <a:gd name="T68" fmla="*/ 1 w 2132"/>
                <a:gd name="T69" fmla="*/ 0 h 649"/>
                <a:gd name="T70" fmla="*/ 1 w 2132"/>
                <a:gd name="T71" fmla="*/ 0 h 649"/>
                <a:gd name="T72" fmla="*/ 1 w 2132"/>
                <a:gd name="T73" fmla="*/ 0 h 649"/>
                <a:gd name="T74" fmla="*/ 1 w 2132"/>
                <a:gd name="T75" fmla="*/ 0 h 649"/>
                <a:gd name="T76" fmla="*/ 1 w 2132"/>
                <a:gd name="T77" fmla="*/ 0 h 649"/>
                <a:gd name="T78" fmla="*/ 1 w 2132"/>
                <a:gd name="T79" fmla="*/ 0 h 649"/>
                <a:gd name="T80" fmla="*/ 1 w 2132"/>
                <a:gd name="T81" fmla="*/ 0 h 649"/>
                <a:gd name="T82" fmla="*/ 1 w 2132"/>
                <a:gd name="T83" fmla="*/ 0 h 649"/>
                <a:gd name="T84" fmla="*/ 1 w 2132"/>
                <a:gd name="T85" fmla="*/ 0 h 649"/>
                <a:gd name="T86" fmla="*/ 1 w 2132"/>
                <a:gd name="T87" fmla="*/ 0 h 649"/>
                <a:gd name="T88" fmla="*/ 1 w 2132"/>
                <a:gd name="T89" fmla="*/ 0 h 649"/>
                <a:gd name="T90" fmla="*/ 1 w 2132"/>
                <a:gd name="T91" fmla="*/ 0 h 649"/>
                <a:gd name="T92" fmla="*/ 1 w 2132"/>
                <a:gd name="T93" fmla="*/ 0 h 649"/>
                <a:gd name="T94" fmla="*/ 1 w 2132"/>
                <a:gd name="T95" fmla="*/ 0 h 649"/>
                <a:gd name="T96" fmla="*/ 1 w 2132"/>
                <a:gd name="T97" fmla="*/ 0 h 649"/>
                <a:gd name="T98" fmla="*/ 1 w 2132"/>
                <a:gd name="T99" fmla="*/ 0 h 649"/>
                <a:gd name="T100" fmla="*/ 1 w 2132"/>
                <a:gd name="T101" fmla="*/ 0 h 649"/>
                <a:gd name="T102" fmla="*/ 1 w 2132"/>
                <a:gd name="T103" fmla="*/ 0 h 649"/>
                <a:gd name="T104" fmla="*/ 1 w 2132"/>
                <a:gd name="T105" fmla="*/ 0 h 649"/>
                <a:gd name="T106" fmla="*/ 1 w 2132"/>
                <a:gd name="T107" fmla="*/ 0 h 649"/>
                <a:gd name="T108" fmla="*/ 1 w 2132"/>
                <a:gd name="T109" fmla="*/ 0 h 649"/>
                <a:gd name="T110" fmla="*/ 1 w 2132"/>
                <a:gd name="T111" fmla="*/ 0 h 649"/>
                <a:gd name="T112" fmla="*/ 1 w 2132"/>
                <a:gd name="T113" fmla="*/ 0 h 649"/>
                <a:gd name="T114" fmla="*/ 1 w 2132"/>
                <a:gd name="T115" fmla="*/ 0 h 649"/>
                <a:gd name="T116" fmla="*/ 1 w 2132"/>
                <a:gd name="T117" fmla="*/ 0 h 649"/>
                <a:gd name="T118" fmla="*/ 1 w 2132"/>
                <a:gd name="T119" fmla="*/ 0 h 649"/>
                <a:gd name="T120" fmla="*/ 1 w 2132"/>
                <a:gd name="T121" fmla="*/ 0 h 649"/>
                <a:gd name="T122" fmla="*/ 1 w 2132"/>
                <a:gd name="T123" fmla="*/ 0 h 6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3" name="Freeform 31"/>
            <p:cNvSpPr>
              <a:spLocks noEditPoints="1"/>
            </p:cNvSpPr>
            <p:nvPr/>
          </p:nvSpPr>
          <p:spPr bwMode="auto">
            <a:xfrm>
              <a:off x="513" y="839"/>
              <a:ext cx="340" cy="220"/>
            </a:xfrm>
            <a:custGeom>
              <a:avLst/>
              <a:gdLst>
                <a:gd name="T0" fmla="*/ 1 w 680"/>
                <a:gd name="T1" fmla="*/ 0 h 441"/>
                <a:gd name="T2" fmla="*/ 1 w 680"/>
                <a:gd name="T3" fmla="*/ 0 h 441"/>
                <a:gd name="T4" fmla="*/ 1 w 680"/>
                <a:gd name="T5" fmla="*/ 0 h 441"/>
                <a:gd name="T6" fmla="*/ 1 w 680"/>
                <a:gd name="T7" fmla="*/ 0 h 441"/>
                <a:gd name="T8" fmla="*/ 1 w 680"/>
                <a:gd name="T9" fmla="*/ 0 h 441"/>
                <a:gd name="T10" fmla="*/ 1 w 680"/>
                <a:gd name="T11" fmla="*/ 0 h 441"/>
                <a:gd name="T12" fmla="*/ 1 w 680"/>
                <a:gd name="T13" fmla="*/ 0 h 441"/>
                <a:gd name="T14" fmla="*/ 1 w 680"/>
                <a:gd name="T15" fmla="*/ 0 h 441"/>
                <a:gd name="T16" fmla="*/ 1 w 680"/>
                <a:gd name="T17" fmla="*/ 0 h 441"/>
                <a:gd name="T18" fmla="*/ 1 w 680"/>
                <a:gd name="T19" fmla="*/ 0 h 441"/>
                <a:gd name="T20" fmla="*/ 0 w 680"/>
                <a:gd name="T21" fmla="*/ 0 h 441"/>
                <a:gd name="T22" fmla="*/ 1 w 680"/>
                <a:gd name="T23" fmla="*/ 0 h 441"/>
                <a:gd name="T24" fmla="*/ 1 w 680"/>
                <a:gd name="T25" fmla="*/ 0 h 441"/>
                <a:gd name="T26" fmla="*/ 0 w 680"/>
                <a:gd name="T27" fmla="*/ 0 h 441"/>
                <a:gd name="T28" fmla="*/ 0 w 680"/>
                <a:gd name="T29" fmla="*/ 0 h 4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80" h="441">
                  <a:moveTo>
                    <a:pt x="240" y="240"/>
                  </a:moveTo>
                  <a:lnTo>
                    <a:pt x="440" y="240"/>
                  </a:lnTo>
                  <a:lnTo>
                    <a:pt x="440" y="441"/>
                  </a:lnTo>
                  <a:lnTo>
                    <a:pt x="240" y="441"/>
                  </a:lnTo>
                  <a:lnTo>
                    <a:pt x="240" y="240"/>
                  </a:lnTo>
                  <a:close/>
                  <a:moveTo>
                    <a:pt x="480" y="0"/>
                  </a:moveTo>
                  <a:lnTo>
                    <a:pt x="680" y="0"/>
                  </a:lnTo>
                  <a:lnTo>
                    <a:pt x="680" y="441"/>
                  </a:lnTo>
                  <a:lnTo>
                    <a:pt x="480" y="441"/>
                  </a:lnTo>
                  <a:lnTo>
                    <a:pt x="480" y="0"/>
                  </a:lnTo>
                  <a:close/>
                  <a:moveTo>
                    <a:pt x="0" y="0"/>
                  </a:moveTo>
                  <a:lnTo>
                    <a:pt x="200" y="0"/>
                  </a:lnTo>
                  <a:lnTo>
                    <a:pt x="200" y="441"/>
                  </a:lnTo>
                  <a:lnTo>
                    <a:pt x="0" y="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4" name="Freeform 32"/>
            <p:cNvSpPr>
              <a:spLocks noEditPoints="1"/>
            </p:cNvSpPr>
            <p:nvPr/>
          </p:nvSpPr>
          <p:spPr bwMode="auto">
            <a:xfrm>
              <a:off x="513" y="719"/>
              <a:ext cx="340" cy="220"/>
            </a:xfrm>
            <a:custGeom>
              <a:avLst/>
              <a:gdLst>
                <a:gd name="T0" fmla="*/ 1 w 680"/>
                <a:gd name="T1" fmla="*/ 0 h 441"/>
                <a:gd name="T2" fmla="*/ 1 w 680"/>
                <a:gd name="T3" fmla="*/ 0 h 441"/>
                <a:gd name="T4" fmla="*/ 1 w 680"/>
                <a:gd name="T5" fmla="*/ 0 h 441"/>
                <a:gd name="T6" fmla="*/ 1 w 680"/>
                <a:gd name="T7" fmla="*/ 0 h 441"/>
                <a:gd name="T8" fmla="*/ 1 w 680"/>
                <a:gd name="T9" fmla="*/ 0 h 441"/>
                <a:gd name="T10" fmla="*/ 1 w 680"/>
                <a:gd name="T11" fmla="*/ 0 h 441"/>
                <a:gd name="T12" fmla="*/ 1 w 680"/>
                <a:gd name="T13" fmla="*/ 0 h 441"/>
                <a:gd name="T14" fmla="*/ 1 w 680"/>
                <a:gd name="T15" fmla="*/ 0 h 441"/>
                <a:gd name="T16" fmla="*/ 1 w 680"/>
                <a:gd name="T17" fmla="*/ 0 h 441"/>
                <a:gd name="T18" fmla="*/ 1 w 680"/>
                <a:gd name="T19" fmla="*/ 0 h 441"/>
                <a:gd name="T20" fmla="*/ 0 w 680"/>
                <a:gd name="T21" fmla="*/ 0 h 441"/>
                <a:gd name="T22" fmla="*/ 1 w 680"/>
                <a:gd name="T23" fmla="*/ 0 h 441"/>
                <a:gd name="T24" fmla="*/ 1 w 680"/>
                <a:gd name="T25" fmla="*/ 0 h 441"/>
                <a:gd name="T26" fmla="*/ 0 w 680"/>
                <a:gd name="T27" fmla="*/ 0 h 441"/>
                <a:gd name="T28" fmla="*/ 0 w 680"/>
                <a:gd name="T29" fmla="*/ 0 h 4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80" h="441">
                  <a:moveTo>
                    <a:pt x="480" y="0"/>
                  </a:moveTo>
                  <a:lnTo>
                    <a:pt x="680" y="0"/>
                  </a:lnTo>
                  <a:lnTo>
                    <a:pt x="680" y="201"/>
                  </a:lnTo>
                  <a:lnTo>
                    <a:pt x="480" y="201"/>
                  </a:lnTo>
                  <a:lnTo>
                    <a:pt x="480" y="0"/>
                  </a:lnTo>
                  <a:close/>
                  <a:moveTo>
                    <a:pt x="240" y="0"/>
                  </a:moveTo>
                  <a:lnTo>
                    <a:pt x="440" y="0"/>
                  </a:lnTo>
                  <a:lnTo>
                    <a:pt x="440" y="441"/>
                  </a:lnTo>
                  <a:lnTo>
                    <a:pt x="240" y="441"/>
                  </a:lnTo>
                  <a:lnTo>
                    <a:pt x="240" y="0"/>
                  </a:lnTo>
                  <a:close/>
                  <a:moveTo>
                    <a:pt x="0" y="0"/>
                  </a:moveTo>
                  <a:lnTo>
                    <a:pt x="200" y="0"/>
                  </a:lnTo>
                  <a:lnTo>
                    <a:pt x="200" y="201"/>
                  </a:lnTo>
                  <a:lnTo>
                    <a:pt x="0" y="2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44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8208963" y="4375150"/>
            <a:ext cx="431800" cy="485775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71525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solidFill>
                  <a:srgbClr val="000000"/>
                </a:solidFill>
              </a:rPr>
              <a:t>13</a:t>
            </a:r>
            <a:endParaRPr lang="ru-RU" altLang="ru-RU" sz="1200" dirty="0">
              <a:solidFill>
                <a:srgbClr val="000000"/>
              </a:solidFill>
            </a:endParaRPr>
          </a:p>
        </p:txBody>
      </p:sp>
      <p:cxnSp>
        <p:nvCxnSpPr>
          <p:cNvPr id="3076" name="AutoShape 7"/>
          <p:cNvCxnSpPr>
            <a:cxnSpLocks noChangeShapeType="1"/>
          </p:cNvCxnSpPr>
          <p:nvPr/>
        </p:nvCxnSpPr>
        <p:spPr bwMode="auto">
          <a:xfrm>
            <a:off x="3600450" y="554038"/>
            <a:ext cx="5040313" cy="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77" name="Picture 8" descr="ТПУ_Презентация_Квадраты ниж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3225"/>
            <a:ext cx="3024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Box 1"/>
          <p:cNvSpPr txBox="1">
            <a:spLocks noChangeArrowheads="1"/>
          </p:cNvSpPr>
          <p:nvPr/>
        </p:nvSpPr>
        <p:spPr bwMode="auto">
          <a:xfrm>
            <a:off x="3527425" y="92075"/>
            <a:ext cx="51133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latin typeface="Calibri" pitchFamily="34" charset="0"/>
              </a:rPr>
              <a:t>Экономическое обоснование производства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44464" y="931505"/>
            <a:ext cx="489599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eaLnBrk="1" hangingPunct="1">
              <a:spcAft>
                <a:spcPts val="600"/>
              </a:spcAft>
              <a:buAutoNum type="arabicPeriod"/>
              <a:defRPr/>
            </a:pPr>
            <a:r>
              <a:rPr lang="ru-RU" altLang="ru-RU" sz="1000" b="1" dirty="0" smtClean="0">
                <a:solidFill>
                  <a:srgbClr val="5AB414"/>
                </a:solidFill>
                <a:latin typeface="Calibri" panose="020F0502020204030204" pitchFamily="34" charset="0"/>
              </a:rPr>
              <a:t>Минимальные инвестиции в опытно-</a:t>
            </a:r>
            <a:r>
              <a:rPr lang="ru-RU" altLang="ru-RU" sz="1000" b="1" dirty="0" err="1" smtClean="0">
                <a:solidFill>
                  <a:srgbClr val="5AB414"/>
                </a:solidFill>
                <a:latin typeface="Calibri" panose="020F0502020204030204" pitchFamily="34" charset="0"/>
              </a:rPr>
              <a:t>наработочное</a:t>
            </a:r>
            <a:r>
              <a:rPr lang="ru-RU" altLang="ru-RU" sz="1000" b="1" dirty="0" smtClean="0">
                <a:solidFill>
                  <a:srgbClr val="5AB414"/>
                </a:solidFill>
                <a:latin typeface="Calibri" panose="020F0502020204030204" pitchFamily="34" charset="0"/>
              </a:rPr>
              <a:t> производство:</a:t>
            </a:r>
          </a:p>
          <a:p>
            <a:pPr algn="just" eaLnBrk="1" hangingPunct="1">
              <a:spcAft>
                <a:spcPts val="600"/>
              </a:spcAft>
              <a:defRPr/>
            </a:pPr>
            <a:r>
              <a:rPr lang="ru-RU" altLang="ru-RU" sz="1000" dirty="0" smtClean="0">
                <a:latin typeface="Calibri" panose="020F0502020204030204" pitchFamily="34" charset="0"/>
              </a:rPr>
              <a:t>1. Производственное отапливаемое помещение от 100 м</a:t>
            </a:r>
            <a:r>
              <a:rPr lang="ru-RU" altLang="ru-RU" sz="1000" baseline="30000" dirty="0" smtClean="0">
                <a:latin typeface="Calibri" panose="020F0502020204030204" pitchFamily="34" charset="0"/>
              </a:rPr>
              <a:t>2</a:t>
            </a:r>
            <a:r>
              <a:rPr lang="ru-RU" altLang="ru-RU" sz="1000" dirty="0" smtClean="0">
                <a:latin typeface="Calibri" panose="020F0502020204030204" pitchFamily="34" charset="0"/>
              </a:rPr>
              <a:t>, с вытяжкой, не ниже 6 метров, со следующими ресурсами: водооборотный цикл – охлаждающая прямая и обратная вода</a:t>
            </a:r>
            <a:r>
              <a:rPr lang="ru-RU" altLang="ru-RU" sz="1000" dirty="0">
                <a:latin typeface="Calibri" panose="020F0502020204030204" pitchFamily="34" charset="0"/>
              </a:rPr>
              <a:t>,</a:t>
            </a:r>
            <a:r>
              <a:rPr lang="ru-RU" altLang="ru-RU" sz="1000" dirty="0" smtClean="0">
                <a:latin typeface="Calibri" panose="020F0502020204030204" pitchFamily="34" charset="0"/>
              </a:rPr>
              <a:t> теплофикационная вода с температурой </a:t>
            </a:r>
            <a:r>
              <a:rPr lang="ru-RU" altLang="ru-RU" sz="1000" dirty="0">
                <a:latin typeface="Calibri" panose="020F0502020204030204" pitchFamily="34" charset="0"/>
              </a:rPr>
              <a:t>115 °С </a:t>
            </a:r>
            <a:r>
              <a:rPr lang="ru-RU" altLang="ru-RU" sz="1000" dirty="0" smtClean="0">
                <a:latin typeface="Calibri" panose="020F0502020204030204" pitchFamily="34" charset="0"/>
              </a:rPr>
              <a:t>или пар с давлением 3 кг., вода </a:t>
            </a:r>
            <a:r>
              <a:rPr lang="ru-RU" altLang="ru-RU" sz="1000" smtClean="0">
                <a:latin typeface="Calibri" panose="020F0502020204030204" pitchFamily="34" charset="0"/>
              </a:rPr>
              <a:t>питьевая</a:t>
            </a:r>
            <a:r>
              <a:rPr lang="ru-RU" altLang="ru-RU" sz="1000" smtClean="0">
                <a:latin typeface="Calibri" panose="020F0502020204030204" pitchFamily="34" charset="0"/>
              </a:rPr>
              <a:t>,  электроэнергия </a:t>
            </a:r>
            <a:r>
              <a:rPr lang="ru-RU" altLang="ru-RU" sz="1000" dirty="0" smtClean="0">
                <a:latin typeface="Calibri" panose="020F0502020204030204" pitchFamily="34" charset="0"/>
              </a:rPr>
              <a:t>50кВт, восьмикратная вентилируемость .</a:t>
            </a:r>
          </a:p>
          <a:p>
            <a:pPr algn="just" eaLnBrk="1" hangingPunct="1">
              <a:spcAft>
                <a:spcPts val="600"/>
              </a:spcAft>
              <a:defRPr/>
            </a:pPr>
            <a:r>
              <a:rPr lang="ru-RU" altLang="ru-RU" sz="1000" dirty="0" smtClean="0">
                <a:latin typeface="Calibri" panose="020F0502020204030204" pitchFamily="34" charset="0"/>
              </a:rPr>
              <a:t>2. Нержавеющий или эмалированный реактор с якорной мешалкой и </a:t>
            </a:r>
            <a:r>
              <a:rPr lang="ru-RU" altLang="ru-RU" sz="1000" smtClean="0">
                <a:latin typeface="Calibri" panose="020F0502020204030204" pitchFamily="34" charset="0"/>
              </a:rPr>
              <a:t>рубашкой</a:t>
            </a:r>
            <a:r>
              <a:rPr lang="ru-RU" altLang="ru-RU" sz="1000" smtClean="0">
                <a:latin typeface="Calibri" panose="020F0502020204030204" pitchFamily="34" charset="0"/>
              </a:rPr>
              <a:t>,  объемом </a:t>
            </a:r>
            <a:r>
              <a:rPr lang="ru-RU" altLang="ru-RU" sz="1000" dirty="0" smtClean="0">
                <a:latin typeface="Calibri" panose="020F0502020204030204" pitchFamily="34" charset="0"/>
              </a:rPr>
              <a:t>от 3м</a:t>
            </a:r>
            <a:r>
              <a:rPr lang="ru-RU" altLang="ru-RU" sz="1000" baseline="30000" dirty="0" smtClean="0">
                <a:latin typeface="Calibri" panose="020F0502020204030204" pitchFamily="34" charset="0"/>
              </a:rPr>
              <a:t>3</a:t>
            </a:r>
            <a:r>
              <a:rPr lang="ru-RU" altLang="ru-RU" sz="1000" dirty="0" smtClean="0">
                <a:latin typeface="Calibri" panose="020F0502020204030204" pitchFamily="34" charset="0"/>
              </a:rPr>
              <a:t> ;</a:t>
            </a:r>
          </a:p>
          <a:p>
            <a:pPr algn="just" eaLnBrk="1" hangingPunct="1">
              <a:spcAft>
                <a:spcPts val="600"/>
              </a:spcAft>
              <a:defRPr/>
            </a:pPr>
            <a:r>
              <a:rPr lang="ru-RU" altLang="ru-RU" sz="1000" dirty="0" smtClean="0">
                <a:latin typeface="Calibri" panose="020F0502020204030204" pitchFamily="34" charset="0"/>
              </a:rPr>
              <a:t>3. Нержавеющие емкости для хранения и подготовки сырья – 10м</a:t>
            </a:r>
            <a:r>
              <a:rPr lang="ru-RU" altLang="ru-RU" sz="1000" baseline="30000" dirty="0" smtClean="0">
                <a:latin typeface="Calibri" panose="020F0502020204030204" pitchFamily="34" charset="0"/>
              </a:rPr>
              <a:t>3</a:t>
            </a:r>
            <a:r>
              <a:rPr lang="ru-RU" altLang="ru-RU" sz="1000" dirty="0" smtClean="0">
                <a:latin typeface="Calibri" panose="020F0502020204030204" pitchFamily="34" charset="0"/>
              </a:rPr>
              <a:t> - 1 шт., 3м</a:t>
            </a:r>
            <a:r>
              <a:rPr lang="ru-RU" altLang="ru-RU" sz="1000" baseline="30000" dirty="0" smtClean="0">
                <a:latin typeface="Calibri" panose="020F0502020204030204" pitchFamily="34" charset="0"/>
              </a:rPr>
              <a:t>3</a:t>
            </a:r>
            <a:r>
              <a:rPr lang="ru-RU" altLang="ru-RU" sz="1000" dirty="0" smtClean="0">
                <a:latin typeface="Calibri" panose="020F0502020204030204" pitchFamily="34" charset="0"/>
              </a:rPr>
              <a:t> – 3 </a:t>
            </a:r>
            <a:r>
              <a:rPr lang="ru-RU" altLang="ru-RU" sz="1000" dirty="0" err="1" smtClean="0">
                <a:latin typeface="Calibri" panose="020F0502020204030204" pitchFamily="34" charset="0"/>
              </a:rPr>
              <a:t>шт</a:t>
            </a:r>
            <a:r>
              <a:rPr lang="ru-RU" altLang="ru-RU" sz="1000" dirty="0" smtClean="0">
                <a:latin typeface="Calibri" panose="020F0502020204030204" pitchFamily="34" charset="0"/>
              </a:rPr>
              <a:t>;</a:t>
            </a:r>
          </a:p>
          <a:p>
            <a:pPr algn="just" eaLnBrk="1" hangingPunct="1">
              <a:spcAft>
                <a:spcPts val="600"/>
              </a:spcAft>
              <a:defRPr/>
            </a:pPr>
            <a:r>
              <a:rPr lang="ru-RU" altLang="ru-RU" sz="1000" dirty="0" smtClean="0">
                <a:latin typeface="Calibri" panose="020F0502020204030204" pitchFamily="34" charset="0"/>
              </a:rPr>
              <a:t>4. Кожухотрубчатый теплообменник НЖ – от 15-20 м</a:t>
            </a:r>
            <a:r>
              <a:rPr lang="ru-RU" altLang="ru-RU" sz="1000" baseline="30000" dirty="0" smtClean="0">
                <a:latin typeface="Calibri" panose="020F0502020204030204" pitchFamily="34" charset="0"/>
              </a:rPr>
              <a:t>2</a:t>
            </a:r>
            <a:r>
              <a:rPr lang="ru-RU" altLang="ru-RU" sz="1000" dirty="0" smtClean="0">
                <a:latin typeface="Calibri" panose="020F0502020204030204" pitchFamily="34" charset="0"/>
              </a:rPr>
              <a:t> </a:t>
            </a:r>
          </a:p>
          <a:p>
            <a:pPr algn="just" eaLnBrk="1" hangingPunct="1">
              <a:spcAft>
                <a:spcPts val="600"/>
              </a:spcAft>
              <a:defRPr/>
            </a:pPr>
            <a:r>
              <a:rPr lang="ru-RU" altLang="ru-RU" sz="1000" dirty="0" smtClean="0">
                <a:latin typeface="Calibri" panose="020F0502020204030204" pitchFamily="34" charset="0"/>
              </a:rPr>
              <a:t>5. Насосы консольные химические производительностью до 10м</a:t>
            </a:r>
            <a:r>
              <a:rPr lang="ru-RU" altLang="ru-RU" sz="1000" baseline="30000" dirty="0" smtClean="0">
                <a:latin typeface="Calibri" panose="020F0502020204030204" pitchFamily="34" charset="0"/>
              </a:rPr>
              <a:t>3</a:t>
            </a:r>
            <a:r>
              <a:rPr lang="ru-RU" altLang="ru-RU" sz="1000" dirty="0" smtClean="0">
                <a:latin typeface="Calibri" panose="020F0502020204030204" pitchFamily="34" charset="0"/>
              </a:rPr>
              <a:t> /час с напором до 30 метров – 3 шт.;</a:t>
            </a:r>
          </a:p>
          <a:p>
            <a:pPr algn="just" eaLnBrk="1" hangingPunct="1">
              <a:spcAft>
                <a:spcPts val="600"/>
              </a:spcAft>
              <a:defRPr/>
            </a:pPr>
            <a:r>
              <a:rPr lang="ru-RU" altLang="ru-RU" sz="1000" dirty="0" smtClean="0">
                <a:latin typeface="Calibri" panose="020F0502020204030204" pitchFamily="34" charset="0"/>
              </a:rPr>
              <a:t>6. </a:t>
            </a:r>
            <a:r>
              <a:rPr lang="ru-RU" altLang="ru-RU" sz="1000" dirty="0" err="1" smtClean="0">
                <a:latin typeface="Calibri" panose="020F0502020204030204" pitchFamily="34" charset="0"/>
              </a:rPr>
              <a:t>Нуч</a:t>
            </a:r>
            <a:r>
              <a:rPr lang="ru-RU" altLang="ru-RU" sz="1000" dirty="0" smtClean="0">
                <a:latin typeface="Calibri" panose="020F0502020204030204" pitchFamily="34" charset="0"/>
              </a:rPr>
              <a:t>-фильтр 2м</a:t>
            </a:r>
            <a:r>
              <a:rPr lang="ru-RU" altLang="ru-RU" sz="1000" baseline="30000" dirty="0" smtClean="0">
                <a:latin typeface="Calibri" panose="020F0502020204030204" pitchFamily="34" charset="0"/>
              </a:rPr>
              <a:t>3</a:t>
            </a:r>
            <a:r>
              <a:rPr lang="ru-RU" altLang="ru-RU" sz="1000" dirty="0" smtClean="0">
                <a:latin typeface="Calibri" panose="020F0502020204030204" pitchFamily="34" charset="0"/>
              </a:rPr>
              <a:t> или центрифуга; </a:t>
            </a:r>
          </a:p>
          <a:p>
            <a:pPr algn="just" eaLnBrk="1" hangingPunct="1">
              <a:spcAft>
                <a:spcPts val="600"/>
              </a:spcAft>
              <a:defRPr/>
            </a:pPr>
            <a:r>
              <a:rPr lang="ru-RU" altLang="ru-RU" sz="1000" dirty="0" smtClean="0">
                <a:latin typeface="Calibri" panose="020F0502020204030204" pitchFamily="34" charset="0"/>
              </a:rPr>
              <a:t>7. Сушилка/сушильные шкафы на 1м</a:t>
            </a:r>
            <a:r>
              <a:rPr lang="ru-RU" altLang="ru-RU" sz="1000" baseline="30000" dirty="0" smtClean="0">
                <a:latin typeface="Calibri" panose="020F0502020204030204" pitchFamily="34" charset="0"/>
              </a:rPr>
              <a:t>3</a:t>
            </a:r>
            <a:r>
              <a:rPr lang="ru-RU" altLang="ru-RU" sz="1000" dirty="0" smtClean="0">
                <a:latin typeface="Calibri" panose="020F0502020204030204" pitchFamily="34" charset="0"/>
              </a:rPr>
              <a:t>.</a:t>
            </a:r>
          </a:p>
          <a:p>
            <a:pPr algn="just" eaLnBrk="1" hangingPunct="1">
              <a:spcAft>
                <a:spcPts val="600"/>
              </a:spcAft>
              <a:defRPr/>
            </a:pPr>
            <a:r>
              <a:rPr lang="ru-RU" altLang="ru-RU" sz="1000" dirty="0" smtClean="0">
                <a:latin typeface="Calibri" panose="020F0502020204030204" pitchFamily="34" charset="0"/>
              </a:rPr>
              <a:t>Информаци</a:t>
            </a:r>
            <a:r>
              <a:rPr lang="ru-RU" altLang="ru-RU" sz="1000" dirty="0">
                <a:latin typeface="Calibri" panose="020F0502020204030204" pitchFamily="34" charset="0"/>
              </a:rPr>
              <a:t>ю</a:t>
            </a:r>
            <a:r>
              <a:rPr lang="ru-RU" altLang="ru-RU" sz="1000" dirty="0" smtClean="0">
                <a:latin typeface="Calibri" panose="020F0502020204030204" pitchFamily="34" charset="0"/>
              </a:rPr>
              <a:t> о стоимости создания данной установки можно получить </a:t>
            </a:r>
            <a:r>
              <a:rPr lang="ru-RU" altLang="ru-RU" sz="1000" smtClean="0">
                <a:latin typeface="Calibri" panose="020F0502020204030204" pitchFamily="34" charset="0"/>
              </a:rPr>
              <a:t>у </a:t>
            </a:r>
            <a:r>
              <a:rPr lang="ru-RU" altLang="ru-RU" sz="1000" smtClean="0">
                <a:latin typeface="Calibri" panose="020F0502020204030204" pitchFamily="34" charset="0"/>
              </a:rPr>
              <a:t>автора  презентации </a:t>
            </a:r>
            <a:r>
              <a:rPr lang="ru-RU" altLang="ru-RU" sz="1000" dirty="0" smtClean="0">
                <a:latin typeface="Calibri" panose="020F0502020204030204" pitchFamily="34" charset="0"/>
              </a:rPr>
              <a:t>– Снегирева Владимира Ивановича (номер телефона 8-913-853-3374, адрес электронной почты </a:t>
            </a:r>
            <a:r>
              <a:rPr lang="en-US" altLang="ru-RU" sz="1000" smtClean="0">
                <a:latin typeface="Calibri" panose="020F0502020204030204" pitchFamily="34" charset="0"/>
              </a:rPr>
              <a:t>tngp_sv@mail.ru</a:t>
            </a:r>
            <a:r>
              <a:rPr lang="ru-RU" altLang="ru-RU" sz="1000" smtClean="0">
                <a:latin typeface="Calibri" panose="020F0502020204030204" pitchFamily="34" charset="0"/>
              </a:rPr>
              <a:t>)  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84478" y="931505"/>
            <a:ext cx="2880319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spcAft>
                <a:spcPts val="600"/>
              </a:spcAft>
              <a:defRPr/>
            </a:pPr>
            <a:r>
              <a:rPr lang="ru-RU" altLang="ru-RU" sz="1000" b="1" smtClean="0">
                <a:solidFill>
                  <a:srgbClr val="5AB414"/>
                </a:solidFill>
                <a:latin typeface="Calibri" panose="020F0502020204030204" pitchFamily="34" charset="0"/>
              </a:rPr>
              <a:t>2</a:t>
            </a:r>
            <a:r>
              <a:rPr lang="ru-RU" altLang="ru-RU" sz="1000" b="1" smtClean="0">
                <a:solidFill>
                  <a:srgbClr val="5AB414"/>
                </a:solidFill>
                <a:latin typeface="Calibri" panose="020F0502020204030204" pitchFamily="34" charset="0"/>
              </a:rPr>
              <a:t>.  Производственные </a:t>
            </a:r>
            <a:r>
              <a:rPr lang="ru-RU" altLang="ru-RU" sz="1000" b="1" dirty="0" smtClean="0">
                <a:solidFill>
                  <a:srgbClr val="5AB414"/>
                </a:solidFill>
                <a:latin typeface="Calibri" panose="020F0502020204030204" pitchFamily="34" charset="0"/>
              </a:rPr>
              <a:t>кадры:</a:t>
            </a:r>
          </a:p>
          <a:p>
            <a:pPr algn="just" eaLnBrk="1" hangingPunct="1">
              <a:spcAft>
                <a:spcPts val="600"/>
              </a:spcAft>
              <a:defRPr/>
            </a:pPr>
            <a:r>
              <a:rPr lang="ru-RU" altLang="ru-RU" sz="1000" dirty="0" smtClean="0">
                <a:latin typeface="Calibri" panose="020F0502020204030204" pitchFamily="34" charset="0"/>
              </a:rPr>
              <a:t>Оператор технологической установки – 2 чел.</a:t>
            </a:r>
          </a:p>
          <a:p>
            <a:pPr algn="just" eaLnBrk="1" hangingPunct="1">
              <a:spcAft>
                <a:spcPts val="600"/>
              </a:spcAft>
              <a:defRPr/>
            </a:pPr>
            <a:r>
              <a:rPr lang="ru-RU" altLang="ru-RU" sz="1000" dirty="0" smtClean="0">
                <a:latin typeface="Calibri" panose="020F0502020204030204" pitchFamily="34" charset="0"/>
              </a:rPr>
              <a:t>Механик – 1 чел.</a:t>
            </a:r>
          </a:p>
          <a:p>
            <a:pPr algn="just" eaLnBrk="1" hangingPunct="1">
              <a:spcAft>
                <a:spcPts val="600"/>
              </a:spcAft>
              <a:defRPr/>
            </a:pPr>
            <a:r>
              <a:rPr lang="ru-RU" altLang="ru-RU" sz="1000" dirty="0" smtClean="0">
                <a:latin typeface="Calibri" panose="020F0502020204030204" pitchFamily="34" charset="0"/>
              </a:rPr>
              <a:t>Начальник установки – 1 чел.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pic>
        <p:nvPicPr>
          <p:cNvPr id="66562" name="Picture 2" descr="https://f1.ds-russia.ru/u_dirs/081/81176/75497301eee93b92f4d2c5c8978fc57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5" t="14647" r="8223" b="4300"/>
          <a:stretch/>
        </p:blipFill>
        <p:spPr bwMode="auto">
          <a:xfrm>
            <a:off x="5040461" y="1901001"/>
            <a:ext cx="3024336" cy="282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75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8208963" y="4375150"/>
            <a:ext cx="431800" cy="485775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71525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solidFill>
                  <a:srgbClr val="000000"/>
                </a:solidFill>
              </a:rPr>
              <a:t>14</a:t>
            </a:r>
            <a:endParaRPr lang="ru-RU" altLang="ru-RU" sz="1200" dirty="0">
              <a:solidFill>
                <a:srgbClr val="000000"/>
              </a:solidFill>
            </a:endParaRPr>
          </a:p>
        </p:txBody>
      </p:sp>
      <p:cxnSp>
        <p:nvCxnSpPr>
          <p:cNvPr id="3076" name="AutoShape 7"/>
          <p:cNvCxnSpPr>
            <a:cxnSpLocks noChangeShapeType="1"/>
          </p:cNvCxnSpPr>
          <p:nvPr/>
        </p:nvCxnSpPr>
        <p:spPr bwMode="auto">
          <a:xfrm>
            <a:off x="3600450" y="554038"/>
            <a:ext cx="5040313" cy="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77" name="Picture 8" descr="ТПУ_Презентация_Квадраты ниж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3225"/>
            <a:ext cx="3024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Box 1"/>
          <p:cNvSpPr txBox="1">
            <a:spLocks noChangeArrowheads="1"/>
          </p:cNvSpPr>
          <p:nvPr/>
        </p:nvSpPr>
        <p:spPr bwMode="auto">
          <a:xfrm>
            <a:off x="3527425" y="92075"/>
            <a:ext cx="51133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latin typeface="Calibri" pitchFamily="34" charset="0"/>
              </a:rPr>
              <a:t>Экономическое обоснование производства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44464" y="846286"/>
            <a:ext cx="7488285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spcAft>
                <a:spcPts val="600"/>
              </a:spcAft>
              <a:defRPr/>
            </a:pPr>
            <a:r>
              <a:rPr lang="ru-RU" altLang="ru-RU" sz="1200" b="1" dirty="0" smtClean="0">
                <a:solidFill>
                  <a:srgbClr val="5AB414"/>
                </a:solidFill>
                <a:latin typeface="Calibri" panose="020F0502020204030204" pitchFamily="34" charset="0"/>
              </a:rPr>
              <a:t>Оценочные расчёты применения ПФБ:</a:t>
            </a:r>
          </a:p>
          <a:p>
            <a:pPr algn="just" eaLnBrk="1" hangingPunct="1">
              <a:spcAft>
                <a:spcPts val="600"/>
              </a:spcAft>
              <a:defRPr/>
            </a:pPr>
            <a:r>
              <a:rPr lang="ru-RU" altLang="ru-RU" sz="1200" dirty="0" smtClean="0">
                <a:latin typeface="Calibri" panose="020F0502020204030204" pitchFamily="34" charset="0"/>
              </a:rPr>
              <a:t>На данном оборудовании возможно производить до 100 тонн ПМК в год.</a:t>
            </a:r>
          </a:p>
          <a:p>
            <a:pPr algn="just" eaLnBrk="1" hangingPunct="1">
              <a:spcAft>
                <a:spcPts val="600"/>
              </a:spcAft>
              <a:defRPr/>
            </a:pPr>
            <a:r>
              <a:rPr lang="ru-RU" altLang="ru-RU" sz="1200" dirty="0" smtClean="0">
                <a:latin typeface="Calibri" panose="020F0502020204030204" pitchFamily="34" charset="0"/>
              </a:rPr>
              <a:t>Данным количеством продукции можно держать на откорме до 500 голов КРС. При этом эффект от откорма – 90 тонн говядины дополнительно! </a:t>
            </a:r>
          </a:p>
          <a:p>
            <a:pPr algn="just" eaLnBrk="1" hangingPunct="1">
              <a:spcAft>
                <a:spcPts val="600"/>
              </a:spcAft>
              <a:defRPr/>
            </a:pPr>
            <a:r>
              <a:rPr lang="ru-RU" altLang="ru-RU" sz="1200" dirty="0" smtClean="0">
                <a:latin typeface="Calibri" panose="020F0502020204030204" pitchFamily="34" charset="0"/>
              </a:rPr>
              <a:t>Все оценочные расчеты и информацию о прибыли, получаемой от производства пищевой </a:t>
            </a:r>
            <a:r>
              <a:rPr lang="ru-RU" altLang="ru-RU" sz="1200" dirty="0">
                <a:latin typeface="Calibri" panose="020F0502020204030204" pitchFamily="34" charset="0"/>
              </a:rPr>
              <a:t>добавки можно получить </a:t>
            </a:r>
            <a:r>
              <a:rPr lang="ru-RU" altLang="ru-RU" sz="1200">
                <a:latin typeface="Calibri" panose="020F0502020204030204" pitchFamily="34" charset="0"/>
              </a:rPr>
              <a:t>у </a:t>
            </a:r>
            <a:r>
              <a:rPr lang="ru-RU" altLang="ru-RU" sz="1200" smtClean="0">
                <a:latin typeface="Calibri" panose="020F0502020204030204" pitchFamily="34" charset="0"/>
              </a:rPr>
              <a:t>автора  презентации </a:t>
            </a:r>
            <a:r>
              <a:rPr lang="ru-RU" altLang="ru-RU" sz="1200" dirty="0">
                <a:latin typeface="Calibri" panose="020F0502020204030204" pitchFamily="34" charset="0"/>
              </a:rPr>
              <a:t>– </a:t>
            </a:r>
            <a:r>
              <a:rPr lang="ru-RU" altLang="ru-RU" sz="1200" dirty="0" smtClean="0">
                <a:latin typeface="Calibri" panose="020F0502020204030204" pitchFamily="34" charset="0"/>
              </a:rPr>
              <a:t>Снегирева </a:t>
            </a:r>
            <a:r>
              <a:rPr lang="ru-RU" altLang="ru-RU" sz="1200" dirty="0">
                <a:latin typeface="Calibri" panose="020F0502020204030204" pitchFamily="34" charset="0"/>
              </a:rPr>
              <a:t>Владимира Ивановича </a:t>
            </a:r>
            <a:r>
              <a:rPr lang="ru-RU" altLang="ru-RU" sz="1200" dirty="0" smtClean="0">
                <a:latin typeface="Calibri" panose="020F0502020204030204" pitchFamily="34" charset="0"/>
              </a:rPr>
              <a:t>(номер телефона </a:t>
            </a:r>
            <a:r>
              <a:rPr lang="ru-RU" altLang="ru-RU" sz="1200" dirty="0">
                <a:latin typeface="Calibri" panose="020F0502020204030204" pitchFamily="34" charset="0"/>
              </a:rPr>
              <a:t>8-913-853-3374 </a:t>
            </a:r>
            <a:r>
              <a:rPr lang="ru-RU" altLang="ru-RU" sz="1200" dirty="0" smtClean="0">
                <a:latin typeface="Calibri" panose="020F0502020204030204" pitchFamily="34" charset="0"/>
              </a:rPr>
              <a:t>адрес электронной почты </a:t>
            </a:r>
            <a:r>
              <a:rPr lang="en-US" altLang="ru-RU" sz="1200" smtClean="0">
                <a:latin typeface="Calibri" panose="020F0502020204030204" pitchFamily="34" charset="0"/>
              </a:rPr>
              <a:t>tngp_sv@mail.ru</a:t>
            </a:r>
            <a:r>
              <a:rPr lang="ru-RU" altLang="ru-RU" sz="1200" smtClean="0">
                <a:latin typeface="Calibri" panose="020F0502020204030204" pitchFamily="34" charset="0"/>
              </a:rPr>
              <a:t>).  </a:t>
            </a:r>
            <a:endParaRPr lang="ru-RU" altLang="ru-RU" sz="1200" dirty="0">
              <a:latin typeface="Calibri" panose="020F0502020204030204" pitchFamily="34" charset="0"/>
            </a:endParaRPr>
          </a:p>
          <a:p>
            <a:pPr algn="just" eaLnBrk="1" hangingPunct="1">
              <a:spcAft>
                <a:spcPts val="600"/>
              </a:spcAft>
              <a:defRPr/>
            </a:pPr>
            <a:endParaRPr lang="ru-RU" altLang="ru-RU" sz="12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39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7"/>
          <p:cNvGrpSpPr>
            <a:grpSpLocks noChangeAspect="1"/>
          </p:cNvGrpSpPr>
          <p:nvPr/>
        </p:nvGrpSpPr>
        <p:grpSpPr bwMode="auto">
          <a:xfrm>
            <a:off x="0" y="0"/>
            <a:ext cx="2597150" cy="952500"/>
            <a:chOff x="363" y="562"/>
            <a:chExt cx="1768" cy="648"/>
          </a:xfrm>
        </p:grpSpPr>
        <p:sp>
          <p:nvSpPr>
            <p:cNvPr id="3080" name="AutoShape 26"/>
            <p:cNvSpPr>
              <a:spLocks noChangeAspect="1" noChangeArrowheads="1" noTextEdit="1"/>
            </p:cNvSpPr>
            <p:nvPr/>
          </p:nvSpPr>
          <p:spPr bwMode="auto">
            <a:xfrm>
              <a:off x="363" y="562"/>
              <a:ext cx="1768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1" name="Rectangle 29"/>
            <p:cNvSpPr>
              <a:spLocks noChangeArrowheads="1"/>
            </p:cNvSpPr>
            <p:nvPr/>
          </p:nvSpPr>
          <p:spPr bwMode="auto">
            <a:xfrm>
              <a:off x="363" y="570"/>
              <a:ext cx="1766" cy="64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500"/>
            </a:p>
          </p:txBody>
        </p:sp>
        <p:sp>
          <p:nvSpPr>
            <p:cNvPr id="3082" name="Freeform 30"/>
            <p:cNvSpPr>
              <a:spLocks noEditPoints="1"/>
            </p:cNvSpPr>
            <p:nvPr/>
          </p:nvSpPr>
          <p:spPr bwMode="auto">
            <a:xfrm>
              <a:off x="913" y="736"/>
              <a:ext cx="1066" cy="324"/>
            </a:xfrm>
            <a:custGeom>
              <a:avLst/>
              <a:gdLst>
                <a:gd name="T0" fmla="*/ 1 w 2132"/>
                <a:gd name="T1" fmla="*/ 0 h 649"/>
                <a:gd name="T2" fmla="*/ 1 w 2132"/>
                <a:gd name="T3" fmla="*/ 0 h 649"/>
                <a:gd name="T4" fmla="*/ 1 w 2132"/>
                <a:gd name="T5" fmla="*/ 0 h 649"/>
                <a:gd name="T6" fmla="*/ 1 w 2132"/>
                <a:gd name="T7" fmla="*/ 0 h 649"/>
                <a:gd name="T8" fmla="*/ 1 w 2132"/>
                <a:gd name="T9" fmla="*/ 0 h 649"/>
                <a:gd name="T10" fmla="*/ 1 w 2132"/>
                <a:gd name="T11" fmla="*/ 0 h 649"/>
                <a:gd name="T12" fmla="*/ 1 w 2132"/>
                <a:gd name="T13" fmla="*/ 0 h 649"/>
                <a:gd name="T14" fmla="*/ 1 w 2132"/>
                <a:gd name="T15" fmla="*/ 0 h 649"/>
                <a:gd name="T16" fmla="*/ 1 w 2132"/>
                <a:gd name="T17" fmla="*/ 0 h 649"/>
                <a:gd name="T18" fmla="*/ 1 w 2132"/>
                <a:gd name="T19" fmla="*/ 0 h 649"/>
                <a:gd name="T20" fmla="*/ 1 w 2132"/>
                <a:gd name="T21" fmla="*/ 0 h 649"/>
                <a:gd name="T22" fmla="*/ 1 w 2132"/>
                <a:gd name="T23" fmla="*/ 0 h 649"/>
                <a:gd name="T24" fmla="*/ 1 w 2132"/>
                <a:gd name="T25" fmla="*/ 0 h 649"/>
                <a:gd name="T26" fmla="*/ 1 w 2132"/>
                <a:gd name="T27" fmla="*/ 0 h 649"/>
                <a:gd name="T28" fmla="*/ 1 w 2132"/>
                <a:gd name="T29" fmla="*/ 0 h 649"/>
                <a:gd name="T30" fmla="*/ 1 w 2132"/>
                <a:gd name="T31" fmla="*/ 0 h 649"/>
                <a:gd name="T32" fmla="*/ 1 w 2132"/>
                <a:gd name="T33" fmla="*/ 0 h 649"/>
                <a:gd name="T34" fmla="*/ 1 w 2132"/>
                <a:gd name="T35" fmla="*/ 0 h 649"/>
                <a:gd name="T36" fmla="*/ 1 w 2132"/>
                <a:gd name="T37" fmla="*/ 0 h 649"/>
                <a:gd name="T38" fmla="*/ 1 w 2132"/>
                <a:gd name="T39" fmla="*/ 0 h 649"/>
                <a:gd name="T40" fmla="*/ 1 w 2132"/>
                <a:gd name="T41" fmla="*/ 0 h 649"/>
                <a:gd name="T42" fmla="*/ 1 w 2132"/>
                <a:gd name="T43" fmla="*/ 0 h 649"/>
                <a:gd name="T44" fmla="*/ 1 w 2132"/>
                <a:gd name="T45" fmla="*/ 0 h 649"/>
                <a:gd name="T46" fmla="*/ 1 w 2132"/>
                <a:gd name="T47" fmla="*/ 0 h 649"/>
                <a:gd name="T48" fmla="*/ 1 w 2132"/>
                <a:gd name="T49" fmla="*/ 0 h 649"/>
                <a:gd name="T50" fmla="*/ 1 w 2132"/>
                <a:gd name="T51" fmla="*/ 0 h 649"/>
                <a:gd name="T52" fmla="*/ 1 w 2132"/>
                <a:gd name="T53" fmla="*/ 0 h 649"/>
                <a:gd name="T54" fmla="*/ 1 w 2132"/>
                <a:gd name="T55" fmla="*/ 0 h 649"/>
                <a:gd name="T56" fmla="*/ 1 w 2132"/>
                <a:gd name="T57" fmla="*/ 0 h 649"/>
                <a:gd name="T58" fmla="*/ 1 w 2132"/>
                <a:gd name="T59" fmla="*/ 0 h 649"/>
                <a:gd name="T60" fmla="*/ 1 w 2132"/>
                <a:gd name="T61" fmla="*/ 0 h 649"/>
                <a:gd name="T62" fmla="*/ 1 w 2132"/>
                <a:gd name="T63" fmla="*/ 0 h 649"/>
                <a:gd name="T64" fmla="*/ 1 w 2132"/>
                <a:gd name="T65" fmla="*/ 0 h 649"/>
                <a:gd name="T66" fmla="*/ 1 w 2132"/>
                <a:gd name="T67" fmla="*/ 0 h 649"/>
                <a:gd name="T68" fmla="*/ 1 w 2132"/>
                <a:gd name="T69" fmla="*/ 0 h 649"/>
                <a:gd name="T70" fmla="*/ 1 w 2132"/>
                <a:gd name="T71" fmla="*/ 0 h 649"/>
                <a:gd name="T72" fmla="*/ 1 w 2132"/>
                <a:gd name="T73" fmla="*/ 0 h 649"/>
                <a:gd name="T74" fmla="*/ 1 w 2132"/>
                <a:gd name="T75" fmla="*/ 0 h 649"/>
                <a:gd name="T76" fmla="*/ 1 w 2132"/>
                <a:gd name="T77" fmla="*/ 0 h 649"/>
                <a:gd name="T78" fmla="*/ 1 w 2132"/>
                <a:gd name="T79" fmla="*/ 0 h 649"/>
                <a:gd name="T80" fmla="*/ 1 w 2132"/>
                <a:gd name="T81" fmla="*/ 0 h 649"/>
                <a:gd name="T82" fmla="*/ 1 w 2132"/>
                <a:gd name="T83" fmla="*/ 0 h 649"/>
                <a:gd name="T84" fmla="*/ 1 w 2132"/>
                <a:gd name="T85" fmla="*/ 0 h 649"/>
                <a:gd name="T86" fmla="*/ 1 w 2132"/>
                <a:gd name="T87" fmla="*/ 0 h 649"/>
                <a:gd name="T88" fmla="*/ 1 w 2132"/>
                <a:gd name="T89" fmla="*/ 0 h 649"/>
                <a:gd name="T90" fmla="*/ 1 w 2132"/>
                <a:gd name="T91" fmla="*/ 0 h 649"/>
                <a:gd name="T92" fmla="*/ 1 w 2132"/>
                <a:gd name="T93" fmla="*/ 0 h 649"/>
                <a:gd name="T94" fmla="*/ 1 w 2132"/>
                <a:gd name="T95" fmla="*/ 0 h 649"/>
                <a:gd name="T96" fmla="*/ 1 w 2132"/>
                <a:gd name="T97" fmla="*/ 0 h 649"/>
                <a:gd name="T98" fmla="*/ 1 w 2132"/>
                <a:gd name="T99" fmla="*/ 0 h 649"/>
                <a:gd name="T100" fmla="*/ 1 w 2132"/>
                <a:gd name="T101" fmla="*/ 0 h 649"/>
                <a:gd name="T102" fmla="*/ 1 w 2132"/>
                <a:gd name="T103" fmla="*/ 0 h 649"/>
                <a:gd name="T104" fmla="*/ 1 w 2132"/>
                <a:gd name="T105" fmla="*/ 0 h 649"/>
                <a:gd name="T106" fmla="*/ 1 w 2132"/>
                <a:gd name="T107" fmla="*/ 0 h 649"/>
                <a:gd name="T108" fmla="*/ 1 w 2132"/>
                <a:gd name="T109" fmla="*/ 0 h 649"/>
                <a:gd name="T110" fmla="*/ 1 w 2132"/>
                <a:gd name="T111" fmla="*/ 0 h 649"/>
                <a:gd name="T112" fmla="*/ 1 w 2132"/>
                <a:gd name="T113" fmla="*/ 0 h 649"/>
                <a:gd name="T114" fmla="*/ 1 w 2132"/>
                <a:gd name="T115" fmla="*/ 0 h 649"/>
                <a:gd name="T116" fmla="*/ 1 w 2132"/>
                <a:gd name="T117" fmla="*/ 0 h 649"/>
                <a:gd name="T118" fmla="*/ 1 w 2132"/>
                <a:gd name="T119" fmla="*/ 0 h 649"/>
                <a:gd name="T120" fmla="*/ 1 w 2132"/>
                <a:gd name="T121" fmla="*/ 0 h 649"/>
                <a:gd name="T122" fmla="*/ 1 w 2132"/>
                <a:gd name="T123" fmla="*/ 0 h 6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3" name="Freeform 31"/>
            <p:cNvSpPr>
              <a:spLocks noEditPoints="1"/>
            </p:cNvSpPr>
            <p:nvPr/>
          </p:nvSpPr>
          <p:spPr bwMode="auto">
            <a:xfrm>
              <a:off x="513" y="839"/>
              <a:ext cx="340" cy="220"/>
            </a:xfrm>
            <a:custGeom>
              <a:avLst/>
              <a:gdLst>
                <a:gd name="T0" fmla="*/ 1 w 680"/>
                <a:gd name="T1" fmla="*/ 0 h 441"/>
                <a:gd name="T2" fmla="*/ 1 w 680"/>
                <a:gd name="T3" fmla="*/ 0 h 441"/>
                <a:gd name="T4" fmla="*/ 1 w 680"/>
                <a:gd name="T5" fmla="*/ 0 h 441"/>
                <a:gd name="T6" fmla="*/ 1 w 680"/>
                <a:gd name="T7" fmla="*/ 0 h 441"/>
                <a:gd name="T8" fmla="*/ 1 w 680"/>
                <a:gd name="T9" fmla="*/ 0 h 441"/>
                <a:gd name="T10" fmla="*/ 1 w 680"/>
                <a:gd name="T11" fmla="*/ 0 h 441"/>
                <a:gd name="T12" fmla="*/ 1 w 680"/>
                <a:gd name="T13" fmla="*/ 0 h 441"/>
                <a:gd name="T14" fmla="*/ 1 w 680"/>
                <a:gd name="T15" fmla="*/ 0 h 441"/>
                <a:gd name="T16" fmla="*/ 1 w 680"/>
                <a:gd name="T17" fmla="*/ 0 h 441"/>
                <a:gd name="T18" fmla="*/ 1 w 680"/>
                <a:gd name="T19" fmla="*/ 0 h 441"/>
                <a:gd name="T20" fmla="*/ 0 w 680"/>
                <a:gd name="T21" fmla="*/ 0 h 441"/>
                <a:gd name="T22" fmla="*/ 1 w 680"/>
                <a:gd name="T23" fmla="*/ 0 h 441"/>
                <a:gd name="T24" fmla="*/ 1 w 680"/>
                <a:gd name="T25" fmla="*/ 0 h 441"/>
                <a:gd name="T26" fmla="*/ 0 w 680"/>
                <a:gd name="T27" fmla="*/ 0 h 441"/>
                <a:gd name="T28" fmla="*/ 0 w 680"/>
                <a:gd name="T29" fmla="*/ 0 h 4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80" h="441">
                  <a:moveTo>
                    <a:pt x="240" y="240"/>
                  </a:moveTo>
                  <a:lnTo>
                    <a:pt x="440" y="240"/>
                  </a:lnTo>
                  <a:lnTo>
                    <a:pt x="440" y="441"/>
                  </a:lnTo>
                  <a:lnTo>
                    <a:pt x="240" y="441"/>
                  </a:lnTo>
                  <a:lnTo>
                    <a:pt x="240" y="240"/>
                  </a:lnTo>
                  <a:close/>
                  <a:moveTo>
                    <a:pt x="480" y="0"/>
                  </a:moveTo>
                  <a:lnTo>
                    <a:pt x="680" y="0"/>
                  </a:lnTo>
                  <a:lnTo>
                    <a:pt x="680" y="441"/>
                  </a:lnTo>
                  <a:lnTo>
                    <a:pt x="480" y="441"/>
                  </a:lnTo>
                  <a:lnTo>
                    <a:pt x="480" y="0"/>
                  </a:lnTo>
                  <a:close/>
                  <a:moveTo>
                    <a:pt x="0" y="0"/>
                  </a:moveTo>
                  <a:lnTo>
                    <a:pt x="200" y="0"/>
                  </a:lnTo>
                  <a:lnTo>
                    <a:pt x="200" y="441"/>
                  </a:lnTo>
                  <a:lnTo>
                    <a:pt x="0" y="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4" name="Freeform 32"/>
            <p:cNvSpPr>
              <a:spLocks noEditPoints="1"/>
            </p:cNvSpPr>
            <p:nvPr/>
          </p:nvSpPr>
          <p:spPr bwMode="auto">
            <a:xfrm>
              <a:off x="513" y="719"/>
              <a:ext cx="340" cy="220"/>
            </a:xfrm>
            <a:custGeom>
              <a:avLst/>
              <a:gdLst>
                <a:gd name="T0" fmla="*/ 1 w 680"/>
                <a:gd name="T1" fmla="*/ 0 h 441"/>
                <a:gd name="T2" fmla="*/ 1 w 680"/>
                <a:gd name="T3" fmla="*/ 0 h 441"/>
                <a:gd name="T4" fmla="*/ 1 w 680"/>
                <a:gd name="T5" fmla="*/ 0 h 441"/>
                <a:gd name="T6" fmla="*/ 1 w 680"/>
                <a:gd name="T7" fmla="*/ 0 h 441"/>
                <a:gd name="T8" fmla="*/ 1 w 680"/>
                <a:gd name="T9" fmla="*/ 0 h 441"/>
                <a:gd name="T10" fmla="*/ 1 w 680"/>
                <a:gd name="T11" fmla="*/ 0 h 441"/>
                <a:gd name="T12" fmla="*/ 1 w 680"/>
                <a:gd name="T13" fmla="*/ 0 h 441"/>
                <a:gd name="T14" fmla="*/ 1 w 680"/>
                <a:gd name="T15" fmla="*/ 0 h 441"/>
                <a:gd name="T16" fmla="*/ 1 w 680"/>
                <a:gd name="T17" fmla="*/ 0 h 441"/>
                <a:gd name="T18" fmla="*/ 1 w 680"/>
                <a:gd name="T19" fmla="*/ 0 h 441"/>
                <a:gd name="T20" fmla="*/ 0 w 680"/>
                <a:gd name="T21" fmla="*/ 0 h 441"/>
                <a:gd name="T22" fmla="*/ 1 w 680"/>
                <a:gd name="T23" fmla="*/ 0 h 441"/>
                <a:gd name="T24" fmla="*/ 1 w 680"/>
                <a:gd name="T25" fmla="*/ 0 h 441"/>
                <a:gd name="T26" fmla="*/ 0 w 680"/>
                <a:gd name="T27" fmla="*/ 0 h 441"/>
                <a:gd name="T28" fmla="*/ 0 w 680"/>
                <a:gd name="T29" fmla="*/ 0 h 4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80" h="441">
                  <a:moveTo>
                    <a:pt x="480" y="0"/>
                  </a:moveTo>
                  <a:lnTo>
                    <a:pt x="680" y="0"/>
                  </a:lnTo>
                  <a:lnTo>
                    <a:pt x="680" y="201"/>
                  </a:lnTo>
                  <a:lnTo>
                    <a:pt x="480" y="201"/>
                  </a:lnTo>
                  <a:lnTo>
                    <a:pt x="480" y="0"/>
                  </a:lnTo>
                  <a:close/>
                  <a:moveTo>
                    <a:pt x="240" y="0"/>
                  </a:moveTo>
                  <a:lnTo>
                    <a:pt x="440" y="0"/>
                  </a:lnTo>
                  <a:lnTo>
                    <a:pt x="440" y="441"/>
                  </a:lnTo>
                  <a:lnTo>
                    <a:pt x="240" y="441"/>
                  </a:lnTo>
                  <a:lnTo>
                    <a:pt x="240" y="0"/>
                  </a:lnTo>
                  <a:close/>
                  <a:moveTo>
                    <a:pt x="0" y="0"/>
                  </a:moveTo>
                  <a:lnTo>
                    <a:pt x="200" y="0"/>
                  </a:lnTo>
                  <a:lnTo>
                    <a:pt x="200" y="201"/>
                  </a:lnTo>
                  <a:lnTo>
                    <a:pt x="0" y="2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44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8208963" y="4375150"/>
            <a:ext cx="431800" cy="485775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71525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solidFill>
                  <a:srgbClr val="000000"/>
                </a:solidFill>
              </a:rPr>
              <a:t>15</a:t>
            </a:r>
            <a:endParaRPr lang="ru-RU" altLang="ru-RU" sz="1200" dirty="0">
              <a:solidFill>
                <a:srgbClr val="000000"/>
              </a:solidFill>
            </a:endParaRPr>
          </a:p>
        </p:txBody>
      </p:sp>
      <p:cxnSp>
        <p:nvCxnSpPr>
          <p:cNvPr id="3076" name="AutoShape 7"/>
          <p:cNvCxnSpPr>
            <a:cxnSpLocks noChangeShapeType="1"/>
          </p:cNvCxnSpPr>
          <p:nvPr/>
        </p:nvCxnSpPr>
        <p:spPr bwMode="auto">
          <a:xfrm>
            <a:off x="3600450" y="554038"/>
            <a:ext cx="5040313" cy="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77" name="Picture 8" descr="ТПУ_Презентация_Квадраты ниж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3225"/>
            <a:ext cx="3024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Box 1"/>
          <p:cNvSpPr txBox="1">
            <a:spLocks noChangeArrowheads="1"/>
          </p:cNvSpPr>
          <p:nvPr/>
        </p:nvSpPr>
        <p:spPr bwMode="auto">
          <a:xfrm>
            <a:off x="3527425" y="92075"/>
            <a:ext cx="51133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latin typeface="Calibri" pitchFamily="34" charset="0"/>
              </a:rPr>
              <a:t>Информация о команде разработчиков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44464" y="931505"/>
            <a:ext cx="4968005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spcAft>
                <a:spcPts val="0"/>
              </a:spcAft>
              <a:defRPr/>
            </a:pPr>
            <a:r>
              <a:rPr lang="ru-RU" altLang="ru-RU" sz="1300" b="1" dirty="0" smtClean="0">
                <a:solidFill>
                  <a:srgbClr val="5AB414"/>
                </a:solidFill>
                <a:latin typeface="Calibri" panose="020F0502020204030204" pitchFamily="34" charset="0"/>
              </a:rPr>
              <a:t>1. Ерофеев Владимир Иванович</a:t>
            </a:r>
          </a:p>
          <a:p>
            <a:pPr algn="just" eaLnBrk="1" hangingPunct="1">
              <a:spcAft>
                <a:spcPts val="0"/>
              </a:spcAft>
              <a:defRPr/>
            </a:pPr>
            <a:r>
              <a:rPr lang="ru-RU" altLang="ru-RU" sz="1300" dirty="0" smtClean="0">
                <a:latin typeface="Calibri" panose="020F0502020204030204" pitchFamily="34" charset="0"/>
              </a:rPr>
              <a:t>Академик РАЕ, д. т. н., профессор, заслуженный деятель науки РФ, профессор Института природных ресурсов ТПУ</a:t>
            </a:r>
          </a:p>
          <a:p>
            <a:pPr algn="just" eaLnBrk="1" hangingPunct="1">
              <a:spcAft>
                <a:spcPts val="0"/>
              </a:spcAft>
              <a:defRPr/>
            </a:pPr>
            <a:r>
              <a:rPr lang="ru-RU" altLang="ru-RU" sz="1300" dirty="0" smtClean="0">
                <a:latin typeface="Calibri" panose="020F0502020204030204" pitchFamily="34" charset="0"/>
              </a:rPr>
              <a:t>Руководитель </a:t>
            </a:r>
            <a:r>
              <a:rPr lang="ru-RU" altLang="ru-RU" sz="1300" dirty="0">
                <a:latin typeface="Calibri" panose="020F0502020204030204" pitchFamily="34" charset="0"/>
              </a:rPr>
              <a:t>Международного научно-образовательного центра «Переработка </a:t>
            </a:r>
            <a:r>
              <a:rPr lang="ru-RU" altLang="ru-RU" sz="1300" dirty="0" smtClean="0">
                <a:latin typeface="Calibri" panose="020F0502020204030204" pitchFamily="34" charset="0"/>
              </a:rPr>
              <a:t>органического сырья </a:t>
            </a:r>
            <a:r>
              <a:rPr lang="ru-RU" altLang="ru-RU" sz="1300" dirty="0">
                <a:latin typeface="Calibri" panose="020F0502020204030204" pitchFamily="34" charset="0"/>
              </a:rPr>
              <a:t>с применением нанотехнологий».</a:t>
            </a:r>
          </a:p>
          <a:p>
            <a:pPr algn="just" eaLnBrk="1" hangingPunct="1">
              <a:spcAft>
                <a:spcPts val="0"/>
              </a:spcAft>
              <a:defRPr/>
            </a:pPr>
            <a:r>
              <a:rPr lang="ru-RU" altLang="ru-RU" sz="1300" dirty="0" smtClean="0">
                <a:latin typeface="Calibri" panose="020F0502020204030204" pitchFamily="34" charset="0"/>
              </a:rPr>
              <a:t>Руководитель </a:t>
            </a:r>
            <a:r>
              <a:rPr lang="ru-RU" altLang="ru-RU" sz="1300" dirty="0">
                <a:latin typeface="Calibri" panose="020F0502020204030204" pitchFamily="34" charset="0"/>
              </a:rPr>
              <a:t>и разработчик катализаторов и новых процессов переработки </a:t>
            </a:r>
            <a:r>
              <a:rPr lang="ru-RU" altLang="ru-RU" sz="1300" dirty="0" smtClean="0">
                <a:latin typeface="Calibri" panose="020F0502020204030204" pitchFamily="34" charset="0"/>
              </a:rPr>
              <a:t>легкого углеводородного </a:t>
            </a:r>
            <a:r>
              <a:rPr lang="ru-RU" altLang="ru-RU" sz="1300" dirty="0">
                <a:latin typeface="Calibri" panose="020F0502020204030204" pitchFamily="34" charset="0"/>
              </a:rPr>
              <a:t>сырья в низшие олефины, арены, высоколиквидные моторные топлива и </a:t>
            </a:r>
            <a:r>
              <a:rPr lang="ru-RU" altLang="ru-RU" sz="1300" dirty="0" smtClean="0">
                <a:latin typeface="Calibri" panose="020F0502020204030204" pitchFamily="34" charset="0"/>
              </a:rPr>
              <a:t>другие ценные </a:t>
            </a:r>
            <a:r>
              <a:rPr lang="ru-RU" altLang="ru-RU" sz="1300" dirty="0">
                <a:latin typeface="Calibri" panose="020F0502020204030204" pitchFamily="34" charset="0"/>
              </a:rPr>
              <a:t>продукты.</a:t>
            </a:r>
          </a:p>
          <a:p>
            <a:pPr algn="just" eaLnBrk="1" hangingPunct="1">
              <a:spcAft>
                <a:spcPts val="0"/>
              </a:spcAft>
              <a:defRPr/>
            </a:pPr>
            <a:r>
              <a:rPr lang="ru-RU" altLang="ru-RU" sz="1300" dirty="0" smtClean="0">
                <a:latin typeface="Calibri" panose="020F0502020204030204" pitchFamily="34" charset="0"/>
              </a:rPr>
              <a:t>Основатель </a:t>
            </a:r>
            <a:r>
              <a:rPr lang="ru-RU" altLang="ru-RU" sz="1300" dirty="0">
                <a:latin typeface="Calibri" panose="020F0502020204030204" pitchFamily="34" charset="0"/>
              </a:rPr>
              <a:t>Томской научной школы (ИХН СО РАН, ТПУ, ТГУ, УНТР ООО «Томскнефтехим</a:t>
            </a:r>
            <a:r>
              <a:rPr lang="ru-RU" altLang="ru-RU" sz="1300" dirty="0" smtClean="0">
                <a:latin typeface="Calibri" panose="020F0502020204030204" pitchFamily="34" charset="0"/>
              </a:rPr>
              <a:t>»). Специалист в </a:t>
            </a:r>
            <a:r>
              <a:rPr lang="ru-RU" altLang="ru-RU" sz="1300" dirty="0">
                <a:latin typeface="Calibri" panose="020F0502020204030204" pitchFamily="34" charset="0"/>
              </a:rPr>
              <a:t>области катализа на цеолитах нового поколения: «Цеолитный катализ и его применение в </a:t>
            </a:r>
            <a:r>
              <a:rPr lang="ru-RU" altLang="ru-RU" sz="1300" dirty="0" smtClean="0">
                <a:latin typeface="Calibri" panose="020F0502020204030204" pitchFamily="34" charset="0"/>
              </a:rPr>
              <a:t>нефте </a:t>
            </a:r>
            <a:r>
              <a:rPr lang="ru-RU" altLang="ru-RU" sz="1300" dirty="0">
                <a:latin typeface="Calibri" panose="020F0502020204030204" pitchFamily="34" charset="0"/>
              </a:rPr>
              <a:t>и газохимии</a:t>
            </a:r>
            <a:r>
              <a:rPr lang="ru-RU" altLang="ru-RU" sz="1300" dirty="0" smtClean="0">
                <a:latin typeface="Calibri" panose="020F0502020204030204" pitchFamily="34" charset="0"/>
              </a:rPr>
              <a:t>».</a:t>
            </a:r>
          </a:p>
          <a:p>
            <a:pPr algn="just" eaLnBrk="1" hangingPunct="1">
              <a:spcAft>
                <a:spcPts val="0"/>
              </a:spcAft>
              <a:defRPr/>
            </a:pPr>
            <a:r>
              <a:rPr lang="ru-RU" altLang="ru-RU" sz="1300" dirty="0" smtClean="0">
                <a:latin typeface="Calibri" panose="020F0502020204030204" pitchFamily="34" charset="0"/>
                <a:hlinkClick r:id="rId4"/>
              </a:rPr>
              <a:t>Ссылка на резюме</a:t>
            </a:r>
            <a:endParaRPr lang="ru-RU" altLang="ru-RU" sz="1300" dirty="0">
              <a:latin typeface="Calibri" panose="020F0502020204030204" pitchFamily="34" charset="0"/>
            </a:endParaRPr>
          </a:p>
          <a:p>
            <a:pPr algn="just" eaLnBrk="1" hangingPunct="1">
              <a:spcAft>
                <a:spcPts val="0"/>
              </a:spcAft>
              <a:defRPr/>
            </a:pPr>
            <a:endParaRPr lang="ru-RU" altLang="ru-RU" sz="1300" dirty="0" smtClean="0">
              <a:latin typeface="Calibri" panose="020F0502020204030204" pitchFamily="34" charset="0"/>
            </a:endParaRPr>
          </a:p>
        </p:txBody>
      </p:sp>
      <p:pic>
        <p:nvPicPr>
          <p:cNvPr id="64514" name="Picture 2" descr="https://s.auto.drom.ru/i24205/pubs/4/49854/252607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11"/>
          <a:stretch/>
        </p:blipFill>
        <p:spPr bwMode="auto">
          <a:xfrm>
            <a:off x="5256485" y="950587"/>
            <a:ext cx="2555519" cy="355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12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8208963" y="4375150"/>
            <a:ext cx="431800" cy="485775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71525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solidFill>
                  <a:srgbClr val="000000"/>
                </a:solidFill>
              </a:rPr>
              <a:t>16</a:t>
            </a:r>
            <a:endParaRPr lang="ru-RU" altLang="ru-RU" sz="1200" dirty="0">
              <a:solidFill>
                <a:srgbClr val="000000"/>
              </a:solidFill>
            </a:endParaRPr>
          </a:p>
        </p:txBody>
      </p:sp>
      <p:cxnSp>
        <p:nvCxnSpPr>
          <p:cNvPr id="3076" name="AutoShape 7"/>
          <p:cNvCxnSpPr>
            <a:cxnSpLocks noChangeShapeType="1"/>
          </p:cNvCxnSpPr>
          <p:nvPr/>
        </p:nvCxnSpPr>
        <p:spPr bwMode="auto">
          <a:xfrm>
            <a:off x="3600450" y="554038"/>
            <a:ext cx="5040313" cy="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77" name="Picture 8" descr="ТПУ_Презентация_Квадраты ниж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3225"/>
            <a:ext cx="3024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Box 1"/>
          <p:cNvSpPr txBox="1">
            <a:spLocks noChangeArrowheads="1"/>
          </p:cNvSpPr>
          <p:nvPr/>
        </p:nvSpPr>
        <p:spPr bwMode="auto">
          <a:xfrm>
            <a:off x="3527425" y="92075"/>
            <a:ext cx="51133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latin typeface="Calibri" pitchFamily="34" charset="0"/>
              </a:rPr>
              <a:t>Информация о команде разработчиков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44464" y="931505"/>
            <a:ext cx="5760093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spcAft>
                <a:spcPts val="0"/>
              </a:spcAft>
              <a:defRPr/>
            </a:pPr>
            <a:r>
              <a:rPr lang="ru-RU" altLang="ru-RU" sz="1300" b="1" dirty="0" smtClean="0">
                <a:solidFill>
                  <a:srgbClr val="5AB414"/>
                </a:solidFill>
                <a:latin typeface="Calibri" panose="020F0502020204030204" pitchFamily="34" charset="0"/>
              </a:rPr>
              <a:t>2. Снегирев Владимир Иванович</a:t>
            </a:r>
          </a:p>
          <a:p>
            <a:pPr indent="357188" algn="just" eaLnBrk="1" hangingPunct="1">
              <a:spcAft>
                <a:spcPts val="0"/>
              </a:spcAft>
              <a:defRPr/>
            </a:pPr>
            <a:r>
              <a:rPr lang="ru-RU" altLang="ru-RU" sz="1300" dirty="0" smtClean="0">
                <a:latin typeface="Calibri" panose="020F0502020204030204" pitchFamily="34" charset="0"/>
              </a:rPr>
              <a:t>Главный инженер ООО «Томскнефтегазпереработка» (дочернее предприятие ООО «</a:t>
            </a:r>
            <a:r>
              <a:rPr lang="ru-RU" altLang="ru-RU" sz="1300" dirty="0" err="1" smtClean="0">
                <a:latin typeface="Calibri" panose="020F0502020204030204" pitchFamily="34" charset="0"/>
              </a:rPr>
              <a:t>Востокгазпром</a:t>
            </a:r>
            <a:r>
              <a:rPr lang="ru-RU" altLang="ru-RU" sz="1300" dirty="0" smtClean="0">
                <a:latin typeface="Calibri" panose="020F0502020204030204" pitchFamily="34" charset="0"/>
              </a:rPr>
              <a:t>» (2003-2013), Начальник производства подготовки сырья ОАО «Томский нефтехимический комбинат» (1998—2003), Заместитель </a:t>
            </a:r>
            <a:r>
              <a:rPr lang="ru-RU" altLang="ru-RU" sz="1300" dirty="0">
                <a:latin typeface="Calibri" panose="020F0502020204030204" pitchFamily="34" charset="0"/>
              </a:rPr>
              <a:t>д</a:t>
            </a:r>
            <a:r>
              <a:rPr lang="ru-RU" altLang="ru-RU" sz="1300" dirty="0" smtClean="0">
                <a:latin typeface="Calibri" panose="020F0502020204030204" pitchFamily="34" charset="0"/>
              </a:rPr>
              <a:t>иректора Нефтеперерабатывающего завода ООО «</a:t>
            </a:r>
            <a:r>
              <a:rPr lang="ru-RU" altLang="ru-RU" sz="1300" dirty="0" err="1" smtClean="0">
                <a:latin typeface="Calibri" panose="020F0502020204030204" pitchFamily="34" charset="0"/>
              </a:rPr>
              <a:t>Васюганнефть</a:t>
            </a:r>
            <a:r>
              <a:rPr lang="ru-RU" altLang="ru-RU" sz="1300" dirty="0" smtClean="0">
                <a:latin typeface="Calibri" panose="020F0502020204030204" pitchFamily="34" charset="0"/>
              </a:rPr>
              <a:t> </a:t>
            </a:r>
            <a:r>
              <a:rPr lang="ru-RU" altLang="ru-RU" sz="1300" dirty="0" err="1" smtClean="0">
                <a:latin typeface="Calibri" panose="020F0502020204030204" pitchFamily="34" charset="0"/>
              </a:rPr>
              <a:t>Томскнефть</a:t>
            </a:r>
            <a:r>
              <a:rPr lang="ru-RU" altLang="ru-RU" sz="1300" dirty="0" smtClean="0">
                <a:latin typeface="Calibri" panose="020F0502020204030204" pitchFamily="34" charset="0"/>
              </a:rPr>
              <a:t>» (1994-1998), Заместитель Начальника ООО «ТНХК» ЭП-300 (1987-1994)</a:t>
            </a:r>
          </a:p>
          <a:p>
            <a:pPr indent="357188" algn="just" eaLnBrk="1" hangingPunct="1">
              <a:spcAft>
                <a:spcPts val="0"/>
              </a:spcAft>
              <a:defRPr/>
            </a:pPr>
            <a:r>
              <a:rPr lang="ru-RU" altLang="ru-RU" sz="1300" dirty="0" smtClean="0">
                <a:latin typeface="Calibri" panose="020F0502020204030204" pitchFamily="34" charset="0"/>
              </a:rPr>
              <a:t>Под руководством Владимира Ивановича построено два нефтеперерабатывающих завода. Так же создана модульная установка по каталитической переработке газового конденсата в высокооктановый (АИ-95) бензин. Автор технических статей и патентов.</a:t>
            </a:r>
            <a:endParaRPr lang="ru-RU" altLang="ru-RU" sz="1300" dirty="0">
              <a:latin typeface="Calibri" panose="020F0502020204030204" pitchFamily="34" charset="0"/>
            </a:endParaRPr>
          </a:p>
          <a:p>
            <a:pPr algn="just" eaLnBrk="1" hangingPunct="1">
              <a:spcAft>
                <a:spcPts val="0"/>
              </a:spcAft>
              <a:defRPr/>
            </a:pPr>
            <a:endParaRPr lang="ru-RU" altLang="ru-RU" sz="1300" dirty="0" smtClean="0">
              <a:latin typeface="Calibri" panose="020F0502020204030204" pitchFamily="34" charset="0"/>
            </a:endParaRPr>
          </a:p>
        </p:txBody>
      </p:sp>
      <p:pic>
        <p:nvPicPr>
          <p:cNvPr id="68610" name="Picture 2" descr="https://lh3.googleusercontent.com/DD-KXXJuK9R_wnXI4_MrjNw2snwj39JOJskM6b--L7IY9qVUPwXkVjDUkDRP4vvuy8_yM-jLhTNHenx4qgHV2fHluyA-CuVlSdigtARTWBLNEnhduSt3whcMLVo7SL7ZlWXZUbJIDzvHHh5iJ_KYO9481fYCCuJUxw8llSRpKKuCqWlEMo6XGTS1mOiSrRb7c9LVhXfbspvJR4KpID3mMSScoN4xPbADaOvRWKrWW8BthynFpOumchzgKKcB-M5Qt3W6_NCzOAdLLQ18YalxVkJClhxkjLJPOkGxTTIj9YtWgmm97nbgJmsK2p7ZXbt1uTTQC7lU-yz45CFNiAHbpmZP5LCguNx9zt4LTbk2wI5l6w9bKmSvy5P_o41vaJjSpUHAUK2RJLOVpL6piRsLtuAGVKcNt6jhuWrRL1AZjhkrYtP3uHrNhDVKh0IZpzNIoB2fqCyQWWPrrxjdz19557qNXCARkPNgatbakcm5CgaHJNm45AA2pM3AiJhiEjCFSTLhXsGosicl64pGdgnazpZUH0zQHcV-D-gjvPGKcHcKgZlgiQMjRqEVBPUEQ2cr9-QNV0dTTrokPCDmZDDMWwdcmphSa9XcREDW3hG1=w1157-h868-n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4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10" r="39195" b="22683"/>
          <a:stretch/>
        </p:blipFill>
        <p:spPr bwMode="auto">
          <a:xfrm>
            <a:off x="6192589" y="968293"/>
            <a:ext cx="2102085" cy="311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201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3" b="24215"/>
          <a:stretch/>
        </p:blipFill>
        <p:spPr bwMode="auto">
          <a:xfrm>
            <a:off x="4227760" y="3150542"/>
            <a:ext cx="1610848" cy="1545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20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48" y="3150542"/>
            <a:ext cx="2251199" cy="155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21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2"/>
          <p:cNvSpPr>
            <a:spLocks noGrp="1" noChangeArrowheads="1"/>
          </p:cNvSpPr>
          <p:nvPr>
            <p:ph idx="1"/>
          </p:nvPr>
        </p:nvSpPr>
        <p:spPr>
          <a:xfrm>
            <a:off x="1728788" y="1709738"/>
            <a:ext cx="5832475" cy="7921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4000" b="1" kern="2000" dirty="0" smtClean="0">
                <a:solidFill>
                  <a:srgbClr val="80BF44"/>
                </a:solidFill>
                <a:latin typeface="Calibri" pitchFamily="34" charset="0"/>
              </a:rPr>
              <a:t>СПАСИБО ЗА ВНИМАНИЕ!</a:t>
            </a:r>
          </a:p>
        </p:txBody>
      </p:sp>
      <p:sp>
        <p:nvSpPr>
          <p:cNvPr id="12291" name="Rectangle 16"/>
          <p:cNvSpPr>
            <a:spLocks noChangeArrowheads="1"/>
          </p:cNvSpPr>
          <p:nvPr/>
        </p:nvSpPr>
        <p:spPr bwMode="auto">
          <a:xfrm>
            <a:off x="0" y="0"/>
            <a:ext cx="503238" cy="4302125"/>
          </a:xfrm>
          <a:prstGeom prst="rect">
            <a:avLst/>
          </a:prstGeom>
          <a:solidFill>
            <a:srgbClr val="80BF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500"/>
          </a:p>
        </p:txBody>
      </p:sp>
      <p:sp>
        <p:nvSpPr>
          <p:cNvPr id="2" name="Прямоугольник 1"/>
          <p:cNvSpPr/>
          <p:nvPr/>
        </p:nvSpPr>
        <p:spPr>
          <a:xfrm>
            <a:off x="5770076" y="2599740"/>
            <a:ext cx="169790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>
              <a:spcAft>
                <a:spcPts val="0"/>
              </a:spcAft>
              <a:defRPr/>
            </a:pPr>
            <a:r>
              <a:rPr lang="ru-RU" altLang="ru-RU" sz="1600" b="1" dirty="0" smtClean="0">
                <a:solidFill>
                  <a:srgbClr val="5AB414"/>
                </a:solidFill>
                <a:latin typeface="Calibri" panose="020F0502020204030204" pitchFamily="34" charset="0"/>
              </a:rPr>
              <a:t>Снегирев</a:t>
            </a:r>
          </a:p>
          <a:p>
            <a:pPr algn="r" eaLnBrk="1" hangingPunct="1">
              <a:spcAft>
                <a:spcPts val="0"/>
              </a:spcAft>
              <a:defRPr/>
            </a:pPr>
            <a:r>
              <a:rPr lang="ru-RU" altLang="ru-RU" sz="1600" b="1" dirty="0" smtClean="0">
                <a:solidFill>
                  <a:srgbClr val="5AB414"/>
                </a:solidFill>
                <a:latin typeface="Calibri" panose="020F0502020204030204" pitchFamily="34" charset="0"/>
              </a:rPr>
              <a:t>Владимир</a:t>
            </a:r>
          </a:p>
          <a:p>
            <a:pPr algn="r" eaLnBrk="1" hangingPunct="1">
              <a:spcAft>
                <a:spcPts val="0"/>
              </a:spcAft>
              <a:defRPr/>
            </a:pPr>
            <a:r>
              <a:rPr lang="ru-RU" altLang="ru-RU" sz="1600" b="1" dirty="0" smtClean="0">
                <a:solidFill>
                  <a:srgbClr val="5AB414"/>
                </a:solidFill>
                <a:latin typeface="Calibri" panose="020F0502020204030204" pitchFamily="34" charset="0"/>
              </a:rPr>
              <a:t> Иванович</a:t>
            </a:r>
          </a:p>
          <a:p>
            <a:pPr algn="r" eaLnBrk="1" hangingPunct="1">
              <a:spcAft>
                <a:spcPts val="0"/>
              </a:spcAft>
              <a:defRPr/>
            </a:pPr>
            <a:r>
              <a:rPr lang="ru-RU" altLang="ru-RU" sz="1600" b="1" dirty="0" smtClean="0">
                <a:latin typeface="Calibri" pitchFamily="34" charset="0"/>
              </a:rPr>
              <a:t>+79138533374</a:t>
            </a:r>
            <a:endParaRPr lang="en-US" altLang="ru-RU" sz="1600" b="1" dirty="0" smtClean="0">
              <a:solidFill>
                <a:srgbClr val="5AB414"/>
              </a:solidFill>
              <a:latin typeface="Calibri" panose="020F0502020204030204" pitchFamily="34" charset="0"/>
            </a:endParaRPr>
          </a:p>
          <a:p>
            <a:pPr algn="r" eaLnBrk="1" hangingPunct="1">
              <a:spcAft>
                <a:spcPts val="0"/>
              </a:spcAft>
              <a:defRPr/>
            </a:pPr>
            <a:r>
              <a:rPr lang="en-US" altLang="ru-RU" sz="1600" b="1" dirty="0" smtClean="0">
                <a:latin typeface="Calibri" pitchFamily="34" charset="0"/>
              </a:rPr>
              <a:t>tngp_sv@mail.ru</a:t>
            </a:r>
            <a:endParaRPr lang="ru-RU" altLang="ru-RU" sz="1600" b="1" dirty="0" smtClean="0">
              <a:latin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28093" y="2599737"/>
            <a:ext cx="219483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Aft>
                <a:spcPts val="0"/>
              </a:spcAft>
              <a:defRPr/>
            </a:pPr>
            <a:r>
              <a:rPr lang="ru-RU" altLang="ru-RU" sz="1600" b="1" dirty="0" smtClean="0">
                <a:solidFill>
                  <a:srgbClr val="5AB414"/>
                </a:solidFill>
                <a:latin typeface="Calibri" panose="020F0502020204030204" pitchFamily="34" charset="0"/>
              </a:rPr>
              <a:t>Ерофеев</a:t>
            </a:r>
          </a:p>
          <a:p>
            <a:pPr eaLnBrk="1" hangingPunct="1">
              <a:spcAft>
                <a:spcPts val="0"/>
              </a:spcAft>
              <a:defRPr/>
            </a:pPr>
            <a:r>
              <a:rPr lang="ru-RU" altLang="ru-RU" sz="1600" b="1" dirty="0" smtClean="0">
                <a:solidFill>
                  <a:srgbClr val="5AB414"/>
                </a:solidFill>
                <a:latin typeface="Calibri" panose="020F0502020204030204" pitchFamily="34" charset="0"/>
              </a:rPr>
              <a:t>Владимир</a:t>
            </a:r>
          </a:p>
          <a:p>
            <a:pPr eaLnBrk="1" hangingPunct="1">
              <a:spcAft>
                <a:spcPts val="0"/>
              </a:spcAft>
              <a:defRPr/>
            </a:pPr>
            <a:r>
              <a:rPr lang="ru-RU" altLang="ru-RU" sz="1600" b="1" dirty="0" smtClean="0">
                <a:solidFill>
                  <a:srgbClr val="5AB414"/>
                </a:solidFill>
                <a:latin typeface="Calibri" panose="020F0502020204030204" pitchFamily="34" charset="0"/>
              </a:rPr>
              <a:t>Иванович</a:t>
            </a:r>
          </a:p>
          <a:p>
            <a:pPr eaLnBrk="1" hangingPunct="1">
              <a:spcAft>
                <a:spcPts val="0"/>
              </a:spcAft>
              <a:defRPr/>
            </a:pPr>
            <a:r>
              <a:rPr lang="ru-RU" altLang="ru-RU" sz="1600" b="1" dirty="0" smtClean="0">
                <a:latin typeface="Calibri" pitchFamily="34" charset="0"/>
              </a:rPr>
              <a:t>+79138120990</a:t>
            </a:r>
          </a:p>
          <a:p>
            <a:pPr eaLnBrk="1" hangingPunct="1">
              <a:spcAft>
                <a:spcPts val="0"/>
              </a:spcAft>
              <a:defRPr/>
            </a:pPr>
            <a:r>
              <a:rPr lang="ru-RU" sz="1600" b="1" dirty="0">
                <a:latin typeface="Calibri" pitchFamily="34" charset="0"/>
              </a:rPr>
              <a:t>erofeevvi@ignd.tpu.ru</a:t>
            </a:r>
            <a:endParaRPr lang="en-US" altLang="ru-RU" sz="16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8208963" y="4375150"/>
            <a:ext cx="431800" cy="485775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71525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3076" name="AutoShape 7"/>
          <p:cNvCxnSpPr>
            <a:cxnSpLocks noChangeShapeType="1"/>
          </p:cNvCxnSpPr>
          <p:nvPr/>
        </p:nvCxnSpPr>
        <p:spPr bwMode="auto">
          <a:xfrm>
            <a:off x="3600450" y="554038"/>
            <a:ext cx="5040313" cy="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77" name="Picture 8" descr="ТПУ_Презентация_Квадраты ниж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3225"/>
            <a:ext cx="3024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Box 1"/>
          <p:cNvSpPr txBox="1">
            <a:spLocks noChangeArrowheads="1"/>
          </p:cNvSpPr>
          <p:nvPr/>
        </p:nvSpPr>
        <p:spPr bwMode="auto">
          <a:xfrm>
            <a:off x="3527425" y="92075"/>
            <a:ext cx="51133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latin typeface="Calibri" pitchFamily="34" charset="0"/>
              </a:rPr>
              <a:t>«ПОЛИМЕТИЛЕНКАРБАМИД» ПРОИЗВОДСТВО И ПРИМЕНЕНИЕ</a:t>
            </a:r>
            <a:endParaRPr lang="ru-RU" altLang="ru-RU" sz="1200" b="1" dirty="0">
              <a:latin typeface="Calibri" pitchFamily="34" charset="0"/>
              <a:cs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4463" y="949325"/>
            <a:ext cx="8351837" cy="32008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spcAft>
                <a:spcPts val="600"/>
              </a:spcAft>
              <a:defRPr/>
            </a:pPr>
            <a:r>
              <a:rPr lang="ru-RU" altLang="ru-RU" sz="1300" b="1" dirty="0">
                <a:solidFill>
                  <a:srgbClr val="5AB414"/>
                </a:solidFill>
                <a:latin typeface="Calibri" panose="020F0502020204030204" pitchFamily="34" charset="0"/>
              </a:rPr>
              <a:t>Цель </a:t>
            </a:r>
            <a:r>
              <a:rPr lang="ru-RU" altLang="ru-RU" sz="1300" b="1" dirty="0" smtClean="0">
                <a:solidFill>
                  <a:srgbClr val="5AB414"/>
                </a:solidFill>
                <a:latin typeface="Calibri" panose="020F0502020204030204" pitchFamily="34" charset="0"/>
              </a:rPr>
              <a:t>презентации:</a:t>
            </a:r>
            <a:r>
              <a:rPr lang="ru-RU" altLang="ru-RU" sz="1300" b="1" dirty="0" smtClean="0">
                <a:latin typeface="Calibri" panose="020F0502020204030204" pitchFamily="34" charset="0"/>
              </a:rPr>
              <a:t> </a:t>
            </a:r>
          </a:p>
          <a:p>
            <a:pPr algn="just" eaLnBrk="1" hangingPunct="1">
              <a:spcAft>
                <a:spcPts val="600"/>
              </a:spcAft>
              <a:defRPr/>
            </a:pPr>
            <a:r>
              <a:rPr lang="ru-RU" altLang="ru-RU" sz="1300" dirty="0" smtClean="0">
                <a:latin typeface="Calibri" panose="020F0502020204030204" pitchFamily="34" charset="0"/>
              </a:rPr>
              <a:t>Рассказать о веществе «Полиметиленкарбамид», его физико-химических свойствах, способах применения в сельском хозяйстве, показать экономическое обоснование производства данного вещества, факты реального применения . </a:t>
            </a:r>
            <a:endParaRPr lang="ru-RU" altLang="ru-RU" sz="1300" b="1" dirty="0">
              <a:latin typeface="Times New Roman" pitchFamily="18" charset="0"/>
            </a:endParaRPr>
          </a:p>
          <a:p>
            <a:pPr algn="just" eaLnBrk="1" hangingPunct="1">
              <a:spcAft>
                <a:spcPts val="600"/>
              </a:spcAft>
              <a:defRPr/>
            </a:pPr>
            <a:r>
              <a:rPr lang="ru-RU" altLang="ru-RU" sz="1300" b="1" dirty="0" smtClean="0">
                <a:solidFill>
                  <a:srgbClr val="5AB414"/>
                </a:solidFill>
                <a:latin typeface="Calibri" panose="020F0502020204030204" pitchFamily="34" charset="0"/>
              </a:rPr>
              <a:t>Вы узнаете</a:t>
            </a:r>
            <a:r>
              <a:rPr lang="ru-RU" altLang="ru-RU" sz="1300" b="1" i="1" dirty="0" smtClean="0">
                <a:solidFill>
                  <a:srgbClr val="5AB414"/>
                </a:solidFill>
                <a:latin typeface="Calibri" panose="020F0502020204030204" pitchFamily="34" charset="0"/>
              </a:rPr>
              <a:t>:</a:t>
            </a:r>
            <a:r>
              <a:rPr lang="ru-RU" altLang="ru-RU" sz="1300" dirty="0" smtClean="0">
                <a:latin typeface="Calibri" panose="020F0502020204030204" pitchFamily="34" charset="0"/>
              </a:rPr>
              <a:t> </a:t>
            </a:r>
          </a:p>
          <a:p>
            <a:pPr marL="171450" indent="-171450" algn="just" eaLnBrk="1" hangingPunct="1">
              <a:buFont typeface="Wingdings" panose="05000000000000000000" pitchFamily="2" charset="2"/>
              <a:buChar char="§"/>
              <a:defRPr/>
            </a:pPr>
            <a:r>
              <a:rPr lang="ru-RU" altLang="ru-RU" sz="1300" dirty="0">
                <a:latin typeface="Calibri" panose="020F0502020204030204" pitchFamily="34" charset="0"/>
              </a:rPr>
              <a:t>химическую формулу вещества, способ </a:t>
            </a:r>
            <a:r>
              <a:rPr lang="ru-RU" altLang="ru-RU" sz="1300" dirty="0" smtClean="0">
                <a:latin typeface="Calibri" panose="020F0502020204030204" pitchFamily="34" charset="0"/>
              </a:rPr>
              <a:t>производства;</a:t>
            </a:r>
            <a:endParaRPr lang="ru-RU" altLang="ru-RU" sz="1300" dirty="0">
              <a:latin typeface="Calibri" panose="020F0502020204030204" pitchFamily="34" charset="0"/>
            </a:endParaRPr>
          </a:p>
          <a:p>
            <a:pPr marL="171450" indent="-171450" algn="just" eaLnBrk="1" hangingPunct="1">
              <a:buFont typeface="Wingdings" panose="05000000000000000000" pitchFamily="2" charset="2"/>
              <a:buChar char="§"/>
              <a:defRPr/>
            </a:pPr>
            <a:r>
              <a:rPr lang="ru-RU" altLang="ru-RU" sz="1300" dirty="0" smtClean="0">
                <a:latin typeface="Calibri" panose="020F0502020204030204" pitchFamily="34" charset="0"/>
              </a:rPr>
              <a:t>о 2 направлениях применения в сельском хозяйстве;</a:t>
            </a:r>
          </a:p>
          <a:p>
            <a:pPr marL="171450" indent="-171450" algn="just" eaLnBrk="1" hangingPunct="1">
              <a:buFont typeface="Wingdings" panose="05000000000000000000" pitchFamily="2" charset="2"/>
              <a:buChar char="§"/>
              <a:defRPr/>
            </a:pPr>
            <a:r>
              <a:rPr lang="ru-RU" altLang="ru-RU" sz="1300" dirty="0" smtClean="0">
                <a:latin typeface="Calibri" panose="020F0502020204030204" pitchFamily="34" charset="0"/>
              </a:rPr>
              <a:t>о проблемах при внедрении ПМК (ПФБ);</a:t>
            </a:r>
          </a:p>
          <a:p>
            <a:pPr marL="171450" indent="-171450" algn="just" eaLnBrk="1" hangingPunct="1">
              <a:buFont typeface="Wingdings" panose="05000000000000000000" pitchFamily="2" charset="2"/>
              <a:buChar char="§"/>
              <a:defRPr/>
            </a:pPr>
            <a:r>
              <a:rPr lang="ru-RU" altLang="ru-RU" sz="1300" dirty="0" smtClean="0">
                <a:latin typeface="Calibri" panose="020F0502020204030204" pitchFamily="34" charset="0"/>
              </a:rPr>
              <a:t>о возможных решениях проблем;</a:t>
            </a:r>
            <a:endParaRPr lang="ru-RU" altLang="ru-RU" sz="1300" dirty="0">
              <a:latin typeface="Calibri" panose="020F0502020204030204" pitchFamily="34" charset="0"/>
            </a:endParaRPr>
          </a:p>
          <a:p>
            <a:pPr marL="171450" indent="-171450" algn="just" eaLnBrk="1" hangingPunct="1">
              <a:buFont typeface="Wingdings" panose="05000000000000000000" pitchFamily="2" charset="2"/>
              <a:buChar char="§"/>
              <a:defRPr/>
            </a:pPr>
            <a:r>
              <a:rPr lang="ru-RU" altLang="ru-RU" sz="1300" dirty="0" smtClean="0">
                <a:latin typeface="Calibri" panose="020F0502020204030204" pitchFamily="34" charset="0"/>
              </a:rPr>
              <a:t>о патентах и сертификатах;</a:t>
            </a:r>
            <a:endParaRPr lang="ru-RU" altLang="ru-RU" sz="1300" dirty="0">
              <a:latin typeface="Calibri" panose="020F0502020204030204" pitchFamily="34" charset="0"/>
            </a:endParaRPr>
          </a:p>
          <a:p>
            <a:pPr marL="171450" indent="-171450" algn="just" eaLnBrk="1" hangingPunct="1">
              <a:buFont typeface="Wingdings" panose="05000000000000000000" pitchFamily="2" charset="2"/>
              <a:buChar char="§"/>
              <a:defRPr/>
            </a:pPr>
            <a:r>
              <a:rPr lang="ru-RU" altLang="ru-RU" sz="1300" dirty="0" smtClean="0">
                <a:latin typeface="Calibri" panose="020F0502020204030204" pitchFamily="34" charset="0"/>
              </a:rPr>
              <a:t>о наличие квалификации у кадров;</a:t>
            </a:r>
          </a:p>
          <a:p>
            <a:pPr marL="171450" indent="-171450" algn="just" eaLnBrk="1" hangingPunct="1">
              <a:buFont typeface="Wingdings" panose="05000000000000000000" pitchFamily="2" charset="2"/>
              <a:buChar char="§"/>
              <a:defRPr/>
            </a:pPr>
            <a:r>
              <a:rPr lang="ru-RU" altLang="ru-RU" sz="1300" dirty="0" smtClean="0">
                <a:latin typeface="Calibri" panose="020F0502020204030204" pitchFamily="34" charset="0"/>
              </a:rPr>
              <a:t>о списке источников</a:t>
            </a:r>
            <a:endParaRPr lang="ru-RU" altLang="ru-RU" sz="1300" b="1" dirty="0" smtClean="0">
              <a:solidFill>
                <a:srgbClr val="5AB414"/>
              </a:solidFill>
              <a:latin typeface="Calibri" panose="020F0502020204030204" pitchFamily="34" charset="0"/>
            </a:endParaRPr>
          </a:p>
          <a:p>
            <a:pPr algn="just" eaLnBrk="1" hangingPunct="1">
              <a:spcAft>
                <a:spcPts val="600"/>
              </a:spcAft>
              <a:defRPr/>
            </a:pPr>
            <a:r>
              <a:rPr lang="ru-RU" altLang="ru-RU" sz="1300" b="1" dirty="0" smtClean="0">
                <a:solidFill>
                  <a:srgbClr val="5AB414"/>
                </a:solidFill>
                <a:latin typeface="Calibri" panose="020F0502020204030204" pitchFamily="34" charset="0"/>
              </a:rPr>
              <a:t>И так… </a:t>
            </a:r>
            <a:endParaRPr lang="ru-RU" altLang="ru-RU" sz="1300" dirty="0">
              <a:latin typeface="Calibri" panose="020F0502020204030204" pitchFamily="34" charset="0"/>
            </a:endParaRPr>
          </a:p>
          <a:p>
            <a:pPr algn="just" eaLnBrk="1" hangingPunct="1">
              <a:defRPr/>
            </a:pPr>
            <a:endParaRPr lang="ru-RU" altLang="ru-RU" sz="1300" dirty="0">
              <a:latin typeface="Calibri" panose="020F0502020204030204" pitchFamily="34" charset="0"/>
            </a:endParaRPr>
          </a:p>
        </p:txBody>
      </p:sp>
      <p:pic>
        <p:nvPicPr>
          <p:cNvPr id="4098" name="Picture 2" descr="E:\Work_Designer_3\!Кирилл\Разное\презент1\1516215344112681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760" y="1980505"/>
            <a:ext cx="3969280" cy="223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8208963" y="4375150"/>
            <a:ext cx="431800" cy="485775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71525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solidFill>
                  <a:srgbClr val="000000"/>
                </a:solidFill>
              </a:rPr>
              <a:t>3</a:t>
            </a:r>
            <a:endParaRPr lang="ru-RU" altLang="ru-RU" sz="1200" dirty="0">
              <a:solidFill>
                <a:srgbClr val="000000"/>
              </a:solidFill>
            </a:endParaRPr>
          </a:p>
        </p:txBody>
      </p:sp>
      <p:cxnSp>
        <p:nvCxnSpPr>
          <p:cNvPr id="3076" name="AutoShape 7"/>
          <p:cNvCxnSpPr>
            <a:cxnSpLocks noChangeShapeType="1"/>
          </p:cNvCxnSpPr>
          <p:nvPr/>
        </p:nvCxnSpPr>
        <p:spPr bwMode="auto">
          <a:xfrm>
            <a:off x="3600450" y="554038"/>
            <a:ext cx="5040313" cy="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77" name="Picture 8" descr="ТПУ_Презентация_Квадраты ниж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3225"/>
            <a:ext cx="3024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Box 1"/>
          <p:cNvSpPr txBox="1">
            <a:spLocks noChangeArrowheads="1"/>
          </p:cNvSpPr>
          <p:nvPr/>
        </p:nvSpPr>
        <p:spPr bwMode="auto">
          <a:xfrm>
            <a:off x="3527425" y="92075"/>
            <a:ext cx="51133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latin typeface="Calibri" pitchFamily="34" charset="0"/>
              </a:rPr>
              <a:t>Содержание:</a:t>
            </a:r>
            <a:r>
              <a:rPr lang="ru-RU" altLang="ru-RU" sz="1200" b="1" dirty="0">
                <a:latin typeface="Calibri" pitchFamily="34" charset="0"/>
              </a:rPr>
              <a:t/>
            </a:r>
            <a:br>
              <a:rPr lang="ru-RU" altLang="ru-RU" sz="1200" b="1" dirty="0">
                <a:latin typeface="Calibri" pitchFamily="34" charset="0"/>
              </a:rPr>
            </a:br>
            <a:endParaRPr lang="ru-RU" altLang="ru-RU" sz="1200" b="1" dirty="0">
              <a:latin typeface="Calibri" pitchFamily="34" charset="0"/>
              <a:cs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4463" y="949325"/>
            <a:ext cx="8351837" cy="274690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algn="just" eaLnBrk="1" hangingPunct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ru-RU" altLang="ru-RU" sz="1300" dirty="0" smtClean="0">
                <a:latin typeface="Calibri" panose="020F0502020204030204" pitchFamily="34" charset="0"/>
              </a:rPr>
              <a:t>Физико-химические характеристики полиметилен карбамида (ПФБ)</a:t>
            </a:r>
          </a:p>
          <a:p>
            <a:pPr marL="171450" indent="-171450" algn="just" eaLnBrk="1" hangingPunct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ru-RU" altLang="ru-RU" sz="1300" dirty="0" smtClean="0">
                <a:latin typeface="Calibri" panose="020F0502020204030204" pitchFamily="34" charset="0"/>
              </a:rPr>
              <a:t>2 направления применения в сельском хозяйстве</a:t>
            </a:r>
          </a:p>
          <a:p>
            <a:pPr marL="171450" indent="-171450" algn="just" eaLnBrk="1" hangingPunct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ru-RU" altLang="ru-RU" sz="1300" dirty="0" smtClean="0">
                <a:latin typeface="Calibri" panose="020F0502020204030204" pitchFamily="34" charset="0"/>
              </a:rPr>
              <a:t>Экономическое обоснование организации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altLang="ru-RU" sz="1300" dirty="0" smtClean="0">
                <a:latin typeface="Calibri" panose="020F0502020204030204" pitchFamily="34" charset="0"/>
              </a:rPr>
              <a:t>производства</a:t>
            </a:r>
          </a:p>
          <a:p>
            <a:pPr marL="171450" indent="-171450" algn="just" eaLnBrk="1" hangingPunct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ru-RU" altLang="ru-RU" sz="1300" dirty="0" smtClean="0">
                <a:latin typeface="Calibri" panose="020F0502020204030204" pitchFamily="34" charset="0"/>
              </a:rPr>
              <a:t>Проблемы и решения </a:t>
            </a:r>
          </a:p>
          <a:p>
            <a:pPr marL="171450" indent="-171450" algn="just" eaLnBrk="1" hangingPunct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ru-RU" altLang="ru-RU" sz="1300" dirty="0" smtClean="0">
                <a:latin typeface="Calibri" panose="020F0502020204030204" pitchFamily="34" charset="0"/>
              </a:rPr>
              <a:t>Оценочные расчеты применения ПФБ</a:t>
            </a:r>
          </a:p>
          <a:p>
            <a:pPr marL="171450" indent="-171450" algn="just" eaLnBrk="1" hangingPunct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ru-RU" altLang="ru-RU" sz="1300" dirty="0" smtClean="0">
                <a:latin typeface="Calibri" panose="020F0502020204030204" pitchFamily="34" charset="0"/>
              </a:rPr>
              <a:t>Информация о команде разработчиков</a:t>
            </a:r>
          </a:p>
          <a:p>
            <a:pPr marL="171450" indent="-171450" algn="just" eaLnBrk="1" hangingPunct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ru-RU" altLang="ru-RU" sz="1300" dirty="0" smtClean="0">
                <a:latin typeface="Calibri" panose="020F0502020204030204" pitchFamily="34" charset="0"/>
              </a:rPr>
              <a:t>Контакты</a:t>
            </a:r>
          </a:p>
          <a:p>
            <a:pPr marL="171450" indent="-171450" algn="just" eaLnBrk="1" hangingPunct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E:\Work_Designer_3\!Кирилл\Разное\презент1\RZF4GZLEV5HXDP3DNZQ32KXDL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308" y="1422350"/>
            <a:ext cx="4326596" cy="288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09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8208963" y="4375150"/>
            <a:ext cx="431800" cy="485775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71525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solidFill>
                  <a:srgbClr val="000000"/>
                </a:solidFill>
              </a:rPr>
              <a:t>4</a:t>
            </a:r>
            <a:endParaRPr lang="ru-RU" altLang="ru-RU" sz="1200" dirty="0">
              <a:solidFill>
                <a:srgbClr val="000000"/>
              </a:solidFill>
            </a:endParaRPr>
          </a:p>
        </p:txBody>
      </p:sp>
      <p:cxnSp>
        <p:nvCxnSpPr>
          <p:cNvPr id="3076" name="AutoShape 7"/>
          <p:cNvCxnSpPr>
            <a:cxnSpLocks noChangeShapeType="1"/>
          </p:cNvCxnSpPr>
          <p:nvPr/>
        </p:nvCxnSpPr>
        <p:spPr bwMode="auto">
          <a:xfrm>
            <a:off x="3600450" y="554038"/>
            <a:ext cx="5040313" cy="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77" name="Picture 8" descr="ТПУ_Презентация_Квадраты ниж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3225"/>
            <a:ext cx="3024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Box 1"/>
          <p:cNvSpPr txBox="1">
            <a:spLocks noChangeArrowheads="1"/>
          </p:cNvSpPr>
          <p:nvPr/>
        </p:nvSpPr>
        <p:spPr bwMode="auto">
          <a:xfrm>
            <a:off x="3527425" y="92075"/>
            <a:ext cx="51133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latin typeface="Calibri" pitchFamily="34" charset="0"/>
              </a:rPr>
              <a:t>Физико-химические характеристики полиметиленкарбамида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44463" y="949325"/>
            <a:ext cx="8351837" cy="3924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lnSpc>
                <a:spcPct val="150000"/>
              </a:lnSpc>
              <a:defRPr/>
            </a:pPr>
            <a:r>
              <a:rPr lang="ru-RU" altLang="ru-RU" sz="1300" dirty="0" smtClean="0">
                <a:latin typeface="Calibri" panose="020F0502020204030204" pitchFamily="34" charset="0"/>
              </a:rPr>
              <a:t>Структурная формула полиметиленкарбамида: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880221" y="1437589"/>
            <a:ext cx="2433574" cy="1309634"/>
            <a:chOff x="1166727" y="1836450"/>
            <a:chExt cx="2433574" cy="1309634"/>
          </a:xfrm>
        </p:grpSpPr>
        <p:sp>
          <p:nvSpPr>
            <p:cNvPr id="13" name="TextBox 12"/>
            <p:cNvSpPr txBox="1"/>
            <p:nvPr/>
          </p:nvSpPr>
          <p:spPr>
            <a:xfrm>
              <a:off x="1166727" y="1836450"/>
              <a:ext cx="705382" cy="3924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eaLnBrk="1" hangingPunct="1">
                <a:lnSpc>
                  <a:spcPct val="150000"/>
                </a:lnSpc>
                <a:defRPr/>
              </a:pPr>
              <a:r>
                <a:rPr lang="en-US" altLang="ru-RU" sz="1300" dirty="0" smtClean="0">
                  <a:latin typeface="Calibri" panose="020F0502020204030204" pitchFamily="34" charset="0"/>
                </a:rPr>
                <a:t>CH2=N-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66727" y="2572808"/>
              <a:ext cx="705382" cy="3924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eaLnBrk="1" hangingPunct="1">
                <a:lnSpc>
                  <a:spcPct val="150000"/>
                </a:lnSpc>
                <a:defRPr/>
              </a:pPr>
              <a:r>
                <a:rPr lang="en-US" altLang="ru-RU" sz="1300" dirty="0" smtClean="0">
                  <a:latin typeface="Calibri" panose="020F0502020204030204" pitchFamily="34" charset="0"/>
                </a:rPr>
                <a:t>CH2=N-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664197" y="1852609"/>
              <a:ext cx="911926" cy="3600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eaLnBrk="1" hangingPunct="1">
                <a:lnSpc>
                  <a:spcPct val="150000"/>
                </a:lnSpc>
                <a:defRPr/>
              </a:pPr>
              <a:r>
                <a:rPr lang="en-US" altLang="ru-RU" sz="1300" dirty="0" smtClean="0">
                  <a:latin typeface="Calibri" panose="020F0502020204030204" pitchFamily="34" charset="0"/>
                </a:rPr>
                <a:t>- N=CH2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688375" y="2569827"/>
              <a:ext cx="911926" cy="3600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eaLnBrk="1" hangingPunct="1">
                <a:lnSpc>
                  <a:spcPct val="150000"/>
                </a:lnSpc>
                <a:defRPr/>
              </a:pPr>
              <a:r>
                <a:rPr lang="en-US" altLang="ru-RU" sz="1300" dirty="0" smtClean="0">
                  <a:latin typeface="Calibri" panose="020F0502020204030204" pitchFamily="34" charset="0"/>
                </a:rPr>
                <a:t>- N=CH2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59456" y="1854398"/>
              <a:ext cx="911926" cy="3600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eaLnBrk="1" hangingPunct="1">
                <a:lnSpc>
                  <a:spcPct val="150000"/>
                </a:lnSpc>
                <a:defRPr/>
              </a:pPr>
              <a:r>
                <a:rPr lang="en-US" altLang="ru-RU" sz="1300" dirty="0" smtClean="0">
                  <a:latin typeface="Calibri" panose="020F0502020204030204" pitchFamily="34" charset="0"/>
                </a:rPr>
                <a:t>-N-CH2-N-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97445" y="2214437"/>
              <a:ext cx="612339" cy="3600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eaLnBrk="1" hangingPunct="1">
                <a:lnSpc>
                  <a:spcPct val="150000"/>
                </a:lnSpc>
                <a:defRPr/>
              </a:pPr>
              <a:r>
                <a:rPr lang="en-US" altLang="ru-RU" sz="1300" dirty="0" smtClean="0">
                  <a:latin typeface="Calibri" panose="020F0502020204030204" pitchFamily="34" charset="0"/>
                </a:rPr>
                <a:t>C=O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304157" y="2212709"/>
              <a:ext cx="612339" cy="3600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eaLnBrk="1" hangingPunct="1">
                <a:lnSpc>
                  <a:spcPct val="150000"/>
                </a:lnSpc>
                <a:defRPr/>
              </a:pPr>
              <a:r>
                <a:rPr lang="en-US" altLang="ru-RU" sz="1300" dirty="0" smtClean="0">
                  <a:latin typeface="Calibri" panose="020F0502020204030204" pitchFamily="34" charset="0"/>
                </a:rPr>
                <a:t>C=O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752271" y="2574478"/>
              <a:ext cx="911926" cy="3600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eaLnBrk="1" hangingPunct="1">
                <a:lnSpc>
                  <a:spcPct val="150000"/>
                </a:lnSpc>
                <a:defRPr/>
              </a:pPr>
              <a:r>
                <a:rPr lang="en-US" altLang="ru-RU" sz="1300" dirty="0" smtClean="0">
                  <a:latin typeface="Calibri" panose="020F0502020204030204" pitchFamily="34" charset="0"/>
                </a:rPr>
                <a:t>-N-CH2-N-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 bwMode="auto">
            <a:xfrm>
              <a:off x="1960377" y="2194538"/>
              <a:ext cx="0" cy="108041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Прямая соединительная линия 24"/>
            <p:cNvCxnSpPr/>
            <p:nvPr/>
          </p:nvCxnSpPr>
          <p:spPr bwMode="auto">
            <a:xfrm>
              <a:off x="1960377" y="2569827"/>
              <a:ext cx="0" cy="108041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Прямая соединительная линия 25"/>
            <p:cNvCxnSpPr/>
            <p:nvPr/>
          </p:nvCxnSpPr>
          <p:spPr bwMode="auto">
            <a:xfrm>
              <a:off x="2448173" y="2197631"/>
              <a:ext cx="0" cy="108041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Прямая соединительная линия 26"/>
            <p:cNvCxnSpPr/>
            <p:nvPr/>
          </p:nvCxnSpPr>
          <p:spPr bwMode="auto">
            <a:xfrm>
              <a:off x="2448173" y="2569826"/>
              <a:ext cx="0" cy="108041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0" name="Группа 9"/>
            <p:cNvGrpSpPr/>
            <p:nvPr/>
          </p:nvGrpSpPr>
          <p:grpSpPr>
            <a:xfrm>
              <a:off x="1800101" y="1852609"/>
              <a:ext cx="168223" cy="1153917"/>
              <a:chOff x="1710184" y="1852609"/>
              <a:chExt cx="168223" cy="1153917"/>
            </a:xfrm>
          </p:grpSpPr>
          <p:cxnSp>
            <p:nvCxnSpPr>
              <p:cNvPr id="28" name="Прямая соединительная линия 27"/>
              <p:cNvCxnSpPr/>
              <p:nvPr/>
            </p:nvCxnSpPr>
            <p:spPr bwMode="auto">
              <a:xfrm>
                <a:off x="1710184" y="1854398"/>
                <a:ext cx="0" cy="1152128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" name="Прямая соединительная линия 29"/>
              <p:cNvCxnSpPr/>
              <p:nvPr/>
            </p:nvCxnSpPr>
            <p:spPr bwMode="auto">
              <a:xfrm>
                <a:off x="1710184" y="1852609"/>
                <a:ext cx="161925" cy="0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" name="Прямая соединительная линия 34"/>
              <p:cNvCxnSpPr/>
              <p:nvPr/>
            </p:nvCxnSpPr>
            <p:spPr bwMode="auto">
              <a:xfrm>
                <a:off x="1716482" y="3006526"/>
                <a:ext cx="161925" cy="0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" name="Группа 10"/>
            <p:cNvGrpSpPr/>
            <p:nvPr/>
          </p:nvGrpSpPr>
          <p:grpSpPr>
            <a:xfrm>
              <a:off x="2570843" y="1854398"/>
              <a:ext cx="168223" cy="1153917"/>
              <a:chOff x="2735798" y="1854398"/>
              <a:chExt cx="168223" cy="1153917"/>
            </a:xfrm>
          </p:grpSpPr>
          <p:cxnSp>
            <p:nvCxnSpPr>
              <p:cNvPr id="37" name="Прямая соединительная линия 36"/>
              <p:cNvCxnSpPr/>
              <p:nvPr/>
            </p:nvCxnSpPr>
            <p:spPr bwMode="auto">
              <a:xfrm>
                <a:off x="2897723" y="1856187"/>
                <a:ext cx="0" cy="1152128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Прямая соединительная линия 37"/>
              <p:cNvCxnSpPr/>
              <p:nvPr/>
            </p:nvCxnSpPr>
            <p:spPr bwMode="auto">
              <a:xfrm>
                <a:off x="2735798" y="1854398"/>
                <a:ext cx="161925" cy="0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" name="Прямая соединительная линия 38"/>
              <p:cNvCxnSpPr/>
              <p:nvPr/>
            </p:nvCxnSpPr>
            <p:spPr bwMode="auto">
              <a:xfrm>
                <a:off x="2742096" y="3008315"/>
                <a:ext cx="161925" cy="0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41" name="TextBox 40"/>
            <p:cNvSpPr txBox="1"/>
            <p:nvPr/>
          </p:nvSpPr>
          <p:spPr>
            <a:xfrm>
              <a:off x="2732768" y="2853696"/>
              <a:ext cx="336125" cy="2923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eaLnBrk="1" hangingPunct="1">
                <a:defRPr/>
              </a:pPr>
              <a:r>
                <a:rPr lang="en-US" altLang="ru-RU" sz="1300" dirty="0" smtClean="0">
                  <a:latin typeface="Calibri" panose="020F0502020204030204" pitchFamily="34" charset="0"/>
                </a:rPr>
                <a:t>n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5472509" y="2413246"/>
            <a:ext cx="792087" cy="392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defRPr/>
            </a:pPr>
            <a:r>
              <a:rPr lang="en-US" sz="1300" dirty="0" smtClean="0">
                <a:latin typeface="Calibri" panose="020F0502020204030204" pitchFamily="34" charset="0"/>
              </a:rPr>
              <a:t>n=1-5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05019" y="1396053"/>
            <a:ext cx="1223074" cy="36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defRPr/>
            </a:pPr>
            <a:r>
              <a:rPr lang="ru-RU" sz="1300" b="1" dirty="0" smtClean="0">
                <a:solidFill>
                  <a:srgbClr val="5AB414"/>
                </a:solidFill>
                <a:latin typeface="Calibri" panose="020F0502020204030204" pitchFamily="34" charset="0"/>
              </a:rPr>
              <a:t>1. Аморфная</a:t>
            </a:r>
            <a:endParaRPr lang="ru-RU" sz="1100" b="1" dirty="0">
              <a:solidFill>
                <a:srgbClr val="5AB4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05018" y="2792313"/>
            <a:ext cx="1868847" cy="36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defRPr/>
            </a:pPr>
            <a:r>
              <a:rPr lang="ru-RU" sz="1300" b="1" dirty="0" smtClean="0">
                <a:solidFill>
                  <a:srgbClr val="5AB414"/>
                </a:solidFill>
                <a:latin typeface="Calibri" panose="020F0502020204030204" pitchFamily="34" charset="0"/>
              </a:rPr>
              <a:t>2. Кристаллическая</a:t>
            </a:r>
            <a:endParaRPr lang="ru-RU" sz="1100" b="1" dirty="0">
              <a:solidFill>
                <a:srgbClr val="5AB4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3384277" y="3006468"/>
            <a:ext cx="1230046" cy="720138"/>
            <a:chOff x="3384277" y="3148673"/>
            <a:chExt cx="1230046" cy="720138"/>
          </a:xfrm>
        </p:grpSpPr>
        <p:sp>
          <p:nvSpPr>
            <p:cNvPr id="52" name="TextBox 51"/>
            <p:cNvSpPr txBox="1"/>
            <p:nvPr/>
          </p:nvSpPr>
          <p:spPr>
            <a:xfrm>
              <a:off x="3393592" y="3148673"/>
              <a:ext cx="1220731" cy="3924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eaLnBrk="1" hangingPunct="1">
                <a:lnSpc>
                  <a:spcPct val="150000"/>
                </a:lnSpc>
                <a:defRPr/>
              </a:pPr>
              <a:r>
                <a:rPr lang="en-US" sz="1300" smtClean="0">
                  <a:latin typeface="Calibri" panose="020F0502020204030204" pitchFamily="34" charset="0"/>
                </a:rPr>
                <a:t>N  =  C </a:t>
              </a:r>
              <a:r>
                <a:rPr lang="en-US" sz="1300" dirty="0" smtClean="0">
                  <a:latin typeface="Calibri" panose="020F0502020204030204" pitchFamily="34" charset="0"/>
                </a:rPr>
                <a:t>- NH2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384277" y="3508712"/>
              <a:ext cx="730085" cy="3600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eaLnBrk="1" hangingPunct="1">
                <a:lnSpc>
                  <a:spcPct val="150000"/>
                </a:lnSpc>
                <a:defRPr/>
              </a:pPr>
              <a:r>
                <a:rPr lang="en-US" altLang="ru-RU" sz="1300" dirty="0" smtClean="0">
                  <a:latin typeface="Calibri" panose="020F0502020204030204" pitchFamily="34" charset="0"/>
                </a:rPr>
                <a:t>CH2–O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6" name="Прямая соединительная линия 55"/>
            <p:cNvCxnSpPr/>
            <p:nvPr/>
          </p:nvCxnSpPr>
          <p:spPr bwMode="auto">
            <a:xfrm>
              <a:off x="3539966" y="3484049"/>
              <a:ext cx="0" cy="108041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Прямая соединительная линия 57"/>
            <p:cNvCxnSpPr/>
            <p:nvPr/>
          </p:nvCxnSpPr>
          <p:spPr bwMode="auto">
            <a:xfrm>
              <a:off x="3890807" y="3477172"/>
              <a:ext cx="0" cy="108041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70" name="TextBox 69"/>
          <p:cNvSpPr txBox="1"/>
          <p:nvPr/>
        </p:nvSpPr>
        <p:spPr>
          <a:xfrm>
            <a:off x="3312269" y="3764471"/>
            <a:ext cx="4755935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7188" algn="just" eaLnBrk="1" hangingPunct="1">
              <a:defRPr/>
            </a:pPr>
            <a:r>
              <a:rPr lang="ru-RU" altLang="ru-RU" sz="1300" dirty="0" smtClean="0">
                <a:solidFill>
                  <a:srgbClr val="5AB414"/>
                </a:solidFill>
                <a:latin typeface="Calibri" panose="020F0502020204030204" pitchFamily="34" charset="0"/>
              </a:rPr>
              <a:t>Полиметиленкарбамид</a:t>
            </a:r>
            <a:r>
              <a:rPr lang="ru-RU" altLang="ru-RU" sz="1300" dirty="0" smtClean="0">
                <a:latin typeface="Calibri" panose="020F0502020204030204" pitchFamily="34" charset="0"/>
              </a:rPr>
              <a:t> является продуктом поликонденсации формальдегида, либо карбамидоформальдегидного концентрата (КФК-85), с карбамидом.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51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8208963" y="4375150"/>
            <a:ext cx="431800" cy="485775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71525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solidFill>
                  <a:srgbClr val="000000"/>
                </a:solidFill>
              </a:rPr>
              <a:t>5</a:t>
            </a:r>
            <a:endParaRPr lang="ru-RU" altLang="ru-RU" sz="1200" dirty="0">
              <a:solidFill>
                <a:srgbClr val="000000"/>
              </a:solidFill>
            </a:endParaRPr>
          </a:p>
        </p:txBody>
      </p:sp>
      <p:cxnSp>
        <p:nvCxnSpPr>
          <p:cNvPr id="3076" name="AutoShape 7"/>
          <p:cNvCxnSpPr>
            <a:cxnSpLocks noChangeShapeType="1"/>
          </p:cNvCxnSpPr>
          <p:nvPr/>
        </p:nvCxnSpPr>
        <p:spPr bwMode="auto">
          <a:xfrm>
            <a:off x="3600450" y="554038"/>
            <a:ext cx="5040313" cy="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77" name="Picture 8" descr="ТПУ_Презентация_Квадраты ниж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3225"/>
            <a:ext cx="3024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Box 1"/>
          <p:cNvSpPr txBox="1">
            <a:spLocks noChangeArrowheads="1"/>
          </p:cNvSpPr>
          <p:nvPr/>
        </p:nvSpPr>
        <p:spPr bwMode="auto">
          <a:xfrm>
            <a:off x="3527425" y="92075"/>
            <a:ext cx="51133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latin typeface="Calibri" pitchFamily="34" charset="0"/>
              </a:rPr>
              <a:t>Физико-химические характеристики полиметиленкарбамида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77593" y="587648"/>
            <a:ext cx="8351837" cy="292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300" b="1" dirty="0" smtClean="0">
                <a:solidFill>
                  <a:srgbClr val="5AB414"/>
                </a:solidFill>
                <a:latin typeface="Calibri" panose="020F0502020204030204" pitchFamily="34" charset="0"/>
              </a:rPr>
              <a:t>Показатели качества:</a:t>
            </a:r>
            <a:endParaRPr lang="ru-RU" sz="1100" b="1" dirty="0">
              <a:solidFill>
                <a:srgbClr val="5AB4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508121"/>
              </p:ext>
            </p:extLst>
          </p:nvPr>
        </p:nvGraphicFramePr>
        <p:xfrm>
          <a:off x="235176" y="880036"/>
          <a:ext cx="4604091" cy="24136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262"/>
                <a:gridCol w="2767924"/>
                <a:gridCol w="1490905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№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Наименование показателя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Норма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59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Внешний вид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Однородный</a:t>
                      </a:r>
                      <a:r>
                        <a:rPr lang="ru-RU" sz="900" baseline="0" dirty="0" smtClean="0"/>
                        <a:t> порошок белого цвета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14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Белизна, %,</a:t>
                      </a:r>
                      <a:r>
                        <a:rPr lang="ru-RU" sz="900" baseline="0" dirty="0" smtClean="0"/>
                        <a:t> не менее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92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72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pH</a:t>
                      </a:r>
                      <a:r>
                        <a:rPr lang="ru-RU" sz="900" baseline="0" dirty="0" smtClean="0"/>
                        <a:t> водной вытяжки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7-8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90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Дисперсность, мкм, не более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55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77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Массовая</a:t>
                      </a:r>
                      <a:r>
                        <a:rPr lang="ru-RU" sz="900" baseline="0" dirty="0" smtClean="0"/>
                        <a:t> доля остатка на сите №0056, %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0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Массовая доля частиц</a:t>
                      </a:r>
                      <a:r>
                        <a:rPr lang="ru-RU" sz="900" baseline="0" dirty="0" smtClean="0"/>
                        <a:t> с </a:t>
                      </a:r>
                      <a:r>
                        <a:rPr lang="en-US" sz="900" baseline="0" dirty="0" smtClean="0"/>
                        <a:t>d </a:t>
                      </a:r>
                      <a:r>
                        <a:rPr lang="ru-RU" sz="900" baseline="0" dirty="0" err="1" smtClean="0"/>
                        <a:t>экв</a:t>
                      </a:r>
                      <a:r>
                        <a:rPr lang="ru-RU" sz="900" baseline="0" dirty="0" smtClean="0"/>
                        <a:t>. сферы менее 5 мкм, %, не менее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80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04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7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Массовая</a:t>
                      </a:r>
                      <a:r>
                        <a:rPr lang="ru-RU" sz="900" baseline="0" dirty="0" smtClean="0"/>
                        <a:t> доля влаги, %, не более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00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8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Насыпная</a:t>
                      </a:r>
                      <a:r>
                        <a:rPr lang="ru-RU" sz="900" baseline="0" dirty="0" smtClean="0"/>
                        <a:t> плотность, г/см3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0,33-0,45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177593" y="3330568"/>
            <a:ext cx="8351837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300" dirty="0" smtClean="0">
                <a:latin typeface="Calibri" panose="020F0502020204030204" pitchFamily="34" charset="0"/>
              </a:rPr>
              <a:t>Подробные сведение в документе «ТУ 6-05-211-1448-87» (Приложение №1 </a:t>
            </a:r>
            <a:r>
              <a:rPr lang="ru-RU" altLang="ru-RU" sz="1400" dirty="0" smtClean="0">
                <a:latin typeface="Calibri" panose="020F0502020204030204" pitchFamily="34" charset="0"/>
              </a:rPr>
              <a:t>можно </a:t>
            </a:r>
            <a:r>
              <a:rPr lang="ru-RU" altLang="ru-RU" sz="1400" dirty="0">
                <a:latin typeface="Calibri" panose="020F0502020204030204" pitchFamily="34" charset="0"/>
              </a:rPr>
              <a:t>получить </a:t>
            </a:r>
            <a:r>
              <a:rPr lang="ru-RU" altLang="ru-RU" sz="1400">
                <a:latin typeface="Calibri" panose="020F0502020204030204" pitchFamily="34" charset="0"/>
              </a:rPr>
              <a:t>у </a:t>
            </a:r>
            <a:r>
              <a:rPr lang="ru-RU" altLang="ru-RU" sz="1400" smtClean="0">
                <a:latin typeface="Calibri" panose="020F0502020204030204" pitchFamily="34" charset="0"/>
              </a:rPr>
              <a:t>автора  презентации </a:t>
            </a:r>
            <a:r>
              <a:rPr lang="ru-RU" altLang="ru-RU" sz="1400" dirty="0">
                <a:latin typeface="Calibri" panose="020F0502020204030204" pitchFamily="34" charset="0"/>
              </a:rPr>
              <a:t>– </a:t>
            </a:r>
            <a:r>
              <a:rPr lang="ru-RU" altLang="ru-RU" sz="1400" dirty="0" smtClean="0">
                <a:latin typeface="Calibri" panose="020F0502020204030204" pitchFamily="34" charset="0"/>
              </a:rPr>
              <a:t>Снегирева </a:t>
            </a:r>
            <a:r>
              <a:rPr lang="ru-RU" altLang="ru-RU" sz="1400" dirty="0">
                <a:latin typeface="Calibri" panose="020F0502020204030204" pitchFamily="34" charset="0"/>
              </a:rPr>
              <a:t>Владимира </a:t>
            </a:r>
            <a:r>
              <a:rPr lang="ru-RU" altLang="ru-RU" sz="1400" dirty="0" smtClean="0">
                <a:latin typeface="Calibri" panose="020F0502020204030204" pitchFamily="34" charset="0"/>
              </a:rPr>
              <a:t>Ивановича (номер телефона 8-913-853-3374, адрес электронной почты </a:t>
            </a:r>
            <a:r>
              <a:rPr lang="en-US" altLang="ru-RU" sz="1400" dirty="0" smtClean="0">
                <a:latin typeface="Calibri" panose="020F0502020204030204" pitchFamily="34" charset="0"/>
              </a:rPr>
              <a:t>tngp_sv@mail.ru</a:t>
            </a:r>
            <a:r>
              <a:rPr lang="ru-RU" sz="1300" dirty="0" smtClean="0">
                <a:latin typeface="Calibri" panose="020F0502020204030204" pitchFamily="34" charset="0"/>
              </a:rPr>
              <a:t>)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Picture 3" descr="Изображение 03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3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504" y="880036"/>
            <a:ext cx="3483326" cy="2412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285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8208963" y="4375150"/>
            <a:ext cx="431800" cy="485775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71525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solidFill>
                  <a:srgbClr val="000000"/>
                </a:solidFill>
              </a:rPr>
              <a:t>6</a:t>
            </a:r>
            <a:endParaRPr lang="ru-RU" altLang="ru-RU" sz="1200" dirty="0">
              <a:solidFill>
                <a:srgbClr val="000000"/>
              </a:solidFill>
            </a:endParaRPr>
          </a:p>
        </p:txBody>
      </p:sp>
      <p:cxnSp>
        <p:nvCxnSpPr>
          <p:cNvPr id="3076" name="AutoShape 7"/>
          <p:cNvCxnSpPr>
            <a:cxnSpLocks noChangeShapeType="1"/>
          </p:cNvCxnSpPr>
          <p:nvPr/>
        </p:nvCxnSpPr>
        <p:spPr bwMode="auto">
          <a:xfrm>
            <a:off x="3600450" y="554038"/>
            <a:ext cx="5040313" cy="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77" name="Picture 8" descr="ТПУ_Презентация_Квадраты ниж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3225"/>
            <a:ext cx="3024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Box 1"/>
          <p:cNvSpPr txBox="1">
            <a:spLocks noChangeArrowheads="1"/>
          </p:cNvSpPr>
          <p:nvPr/>
        </p:nvSpPr>
        <p:spPr bwMode="auto">
          <a:xfrm>
            <a:off x="3527425" y="92075"/>
            <a:ext cx="51133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latin typeface="Calibri" pitchFamily="34" charset="0"/>
              </a:rPr>
              <a:t>2 </a:t>
            </a:r>
            <a:r>
              <a:rPr lang="ru-RU" altLang="ru-RU" sz="1200" b="1" smtClean="0">
                <a:latin typeface="Calibri" pitchFamily="34" charset="0"/>
              </a:rPr>
              <a:t>направления </a:t>
            </a:r>
            <a:r>
              <a:rPr lang="ru-RU" altLang="ru-RU" sz="1200" b="1" smtClean="0">
                <a:latin typeface="Calibri" pitchFamily="34" charset="0"/>
              </a:rPr>
              <a:t>применения  ПОЛИМЕТИЛЕНКАРБАМИДА</a:t>
            </a:r>
            <a:endParaRPr lang="ru-RU" altLang="ru-RU" sz="1200" b="1" dirty="0" smtClean="0">
              <a:latin typeface="Calibri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9921" y="535621"/>
            <a:ext cx="3959893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eaLnBrk="1" hangingPunct="1">
              <a:spcAft>
                <a:spcPts val="600"/>
              </a:spcAft>
              <a:buAutoNum type="arabicPeriod"/>
              <a:defRPr/>
            </a:pPr>
            <a:r>
              <a:rPr lang="ru-RU" altLang="ru-RU" sz="1200" b="1" dirty="0" smtClean="0">
                <a:solidFill>
                  <a:srgbClr val="5AB414"/>
                </a:solidFill>
                <a:latin typeface="Calibri" panose="020F0502020204030204" pitchFamily="34" charset="0"/>
              </a:rPr>
              <a:t>Увеличение привеса у жвачных животных - крупного рогатого скота (КРС) и овец.</a:t>
            </a:r>
          </a:p>
          <a:p>
            <a:pPr indent="357188" algn="just" eaLnBrk="1" hangingPunct="1">
              <a:spcAft>
                <a:spcPts val="600"/>
              </a:spcAft>
              <a:defRPr/>
            </a:pPr>
            <a:r>
              <a:rPr lang="ru-RU" altLang="ru-RU" sz="1200" dirty="0" smtClean="0">
                <a:latin typeface="Calibri" panose="020F0502020204030204" pitchFamily="34" charset="0"/>
              </a:rPr>
              <a:t>В 1991 году в Томской области был проведен эксперимент по вскармливанию КРС кормовой добавкой (Полиметиленкарбамидом (ПМК). Привес опытной группы КРС составил 729гр./сутки по </a:t>
            </a:r>
            <a:r>
              <a:rPr lang="ru-RU" altLang="ru-RU" sz="1200" smtClean="0">
                <a:latin typeface="Calibri" panose="020F0502020204030204" pitchFamily="34" charset="0"/>
              </a:rPr>
              <a:t>сравнению </a:t>
            </a:r>
            <a:r>
              <a:rPr lang="ru-RU" altLang="ru-RU" sz="1200" smtClean="0">
                <a:latin typeface="Calibri" panose="020F0502020204030204" pitchFamily="34" charset="0"/>
              </a:rPr>
              <a:t>с  437гр</a:t>
            </a:r>
            <a:r>
              <a:rPr lang="ru-RU" altLang="ru-RU" sz="1200" dirty="0" smtClean="0">
                <a:latin typeface="Calibri" panose="020F0502020204030204" pitchFamily="34" charset="0"/>
              </a:rPr>
              <a:t>./сутки контрольной группы. Кроме этого наблюдалось повышение шерстистости и улучшение общего состояния у опытной </a:t>
            </a:r>
            <a:r>
              <a:rPr lang="ru-RU" altLang="ru-RU" sz="1200" smtClean="0">
                <a:latin typeface="Calibri" panose="020F0502020204030204" pitchFamily="34" charset="0"/>
              </a:rPr>
              <a:t>группы</a:t>
            </a:r>
            <a:r>
              <a:rPr lang="ru-RU" altLang="ru-RU" sz="1200" smtClean="0">
                <a:latin typeface="Calibri" panose="020F0502020204030204" pitchFamily="34" charset="0"/>
              </a:rPr>
              <a:t>,  что </a:t>
            </a:r>
            <a:r>
              <a:rPr lang="ru-RU" altLang="ru-RU" sz="1200" dirty="0" smtClean="0">
                <a:latin typeface="Calibri" panose="020F0502020204030204" pitchFamily="34" charset="0"/>
              </a:rPr>
              <a:t>предполагает аналогичный эффект у овец.</a:t>
            </a:r>
          </a:p>
          <a:p>
            <a:pPr indent="357188" algn="just" eaLnBrk="1" hangingPunct="1">
              <a:spcAft>
                <a:spcPts val="600"/>
              </a:spcAft>
              <a:defRPr/>
            </a:pPr>
            <a:r>
              <a:rPr lang="ru-RU" altLang="ru-RU" sz="1200" b="1" dirty="0">
                <a:solidFill>
                  <a:srgbClr val="5AB414"/>
                </a:solidFill>
                <a:latin typeface="Calibri" panose="020F0502020204030204" pitchFamily="34" charset="0"/>
              </a:rPr>
              <a:t>ПОДРОБНЕЕ: </a:t>
            </a:r>
            <a:r>
              <a:rPr lang="ru-RU" altLang="ru-RU" sz="1200" dirty="0">
                <a:latin typeface="Calibri" panose="020F0502020204030204" pitchFamily="34" charset="0"/>
              </a:rPr>
              <a:t>Историческая справка (Приложение №2), Небелковые азотистые вещества (Приложение №3), Дорожная карта </a:t>
            </a:r>
            <a:r>
              <a:rPr lang="ru-RU" altLang="ru-RU" sz="1200">
                <a:latin typeface="Calibri" panose="020F0502020204030204" pitchFamily="34" charset="0"/>
              </a:rPr>
              <a:t>реализации </a:t>
            </a:r>
            <a:r>
              <a:rPr lang="ru-RU" altLang="ru-RU" sz="1200" smtClean="0">
                <a:latin typeface="Calibri" panose="020F0502020204030204" pitchFamily="34" charset="0"/>
              </a:rPr>
              <a:t>проекта  «</a:t>
            </a:r>
            <a:r>
              <a:rPr lang="ru-RU" altLang="ru-RU" sz="1200" dirty="0" smtClean="0">
                <a:latin typeface="Calibri" panose="020F0502020204030204" pitchFamily="34" charset="0"/>
              </a:rPr>
              <a:t>ПФБ» </a:t>
            </a:r>
            <a:r>
              <a:rPr lang="ru-RU" altLang="ru-RU" sz="1200" dirty="0">
                <a:latin typeface="Calibri" panose="020F0502020204030204" pitchFamily="34" charset="0"/>
              </a:rPr>
              <a:t>(Приложение №</a:t>
            </a:r>
            <a:r>
              <a:rPr lang="ru-RU" altLang="ru-RU" sz="1200" dirty="0" smtClean="0">
                <a:latin typeface="Calibri" panose="020F0502020204030204" pitchFamily="34" charset="0"/>
              </a:rPr>
              <a:t>4), Согласование применение кормовой добавки №73 от 01.03.1993 (Приложение №5)</a:t>
            </a:r>
          </a:p>
          <a:p>
            <a:pPr indent="357188" algn="just" eaLnBrk="1" hangingPunct="1">
              <a:spcAft>
                <a:spcPts val="600"/>
              </a:spcAft>
              <a:defRPr/>
            </a:pPr>
            <a:r>
              <a:rPr lang="ru-RU" altLang="ru-RU" sz="1200" dirty="0" smtClean="0">
                <a:latin typeface="Calibri" panose="020F0502020204030204" pitchFamily="34" charset="0"/>
              </a:rPr>
              <a:t>Все приложения можно получить </a:t>
            </a:r>
            <a:r>
              <a:rPr lang="ru-RU" altLang="ru-RU" sz="1200" smtClean="0">
                <a:latin typeface="Calibri" panose="020F0502020204030204" pitchFamily="34" charset="0"/>
              </a:rPr>
              <a:t>у </a:t>
            </a:r>
            <a:r>
              <a:rPr lang="ru-RU" altLang="ru-RU" sz="1200" smtClean="0">
                <a:latin typeface="Calibri" panose="020F0502020204030204" pitchFamily="34" charset="0"/>
              </a:rPr>
              <a:t>автора  презентации </a:t>
            </a:r>
            <a:r>
              <a:rPr lang="ru-RU" altLang="ru-RU" sz="1200" dirty="0">
                <a:latin typeface="Calibri" panose="020F0502020204030204" pitchFamily="34" charset="0"/>
              </a:rPr>
              <a:t>– </a:t>
            </a:r>
            <a:r>
              <a:rPr lang="ru-RU" altLang="ru-RU" sz="1200" dirty="0" smtClean="0">
                <a:latin typeface="Calibri" panose="020F0502020204030204" pitchFamily="34" charset="0"/>
              </a:rPr>
              <a:t>Снегирева </a:t>
            </a:r>
            <a:r>
              <a:rPr lang="ru-RU" altLang="ru-RU" sz="1200" dirty="0">
                <a:latin typeface="Calibri" panose="020F0502020204030204" pitchFamily="34" charset="0"/>
              </a:rPr>
              <a:t>Владимира Ивановича </a:t>
            </a:r>
            <a:r>
              <a:rPr lang="ru-RU" altLang="ru-RU" sz="1200" dirty="0" smtClean="0">
                <a:latin typeface="Calibri" panose="020F0502020204030204" pitchFamily="34" charset="0"/>
              </a:rPr>
              <a:t>(номер телефона 8-913-853-3374, адрес электронной почты </a:t>
            </a:r>
            <a:r>
              <a:rPr lang="en-US" altLang="ru-RU" sz="1200" smtClean="0">
                <a:latin typeface="Calibri" panose="020F0502020204030204" pitchFamily="34" charset="0"/>
              </a:rPr>
              <a:t>tngp_sv@mail.ru</a:t>
            </a:r>
            <a:r>
              <a:rPr lang="ru-RU" altLang="ru-RU" sz="1200" smtClean="0">
                <a:latin typeface="Calibri" panose="020F0502020204030204" pitchFamily="34" charset="0"/>
              </a:rPr>
              <a:t>)  </a:t>
            </a:r>
            <a:endParaRPr lang="ru-RU" altLang="ru-RU" sz="1200" dirty="0">
              <a:latin typeface="Calibri" panose="020F0502020204030204" pitchFamily="34" charset="0"/>
            </a:endParaRPr>
          </a:p>
          <a:p>
            <a:pPr indent="357188" algn="just" eaLnBrk="1" hangingPunct="1">
              <a:spcAft>
                <a:spcPts val="600"/>
              </a:spcAft>
              <a:defRPr/>
            </a:pPr>
            <a:endParaRPr lang="ru-RU" altLang="ru-RU" sz="1200" dirty="0">
              <a:latin typeface="Calibri" panose="020F0502020204030204" pitchFamily="34" charset="0"/>
            </a:endParaRPr>
          </a:p>
        </p:txBody>
      </p:sp>
      <p:pic>
        <p:nvPicPr>
          <p:cNvPr id="36866" name="Picture 2" descr="https://www.beboss.pro/listings/kn/1647177/bg_frqszdX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9" r="10559" b="5114"/>
          <a:stretch/>
        </p:blipFill>
        <p:spPr bwMode="auto">
          <a:xfrm>
            <a:off x="4176819" y="630262"/>
            <a:ext cx="3727782" cy="298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72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8208963" y="4375150"/>
            <a:ext cx="431800" cy="485775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71525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000000"/>
                </a:solidFill>
              </a:rPr>
              <a:t>7</a:t>
            </a:r>
          </a:p>
        </p:txBody>
      </p:sp>
      <p:cxnSp>
        <p:nvCxnSpPr>
          <p:cNvPr id="3076" name="AutoShape 7"/>
          <p:cNvCxnSpPr>
            <a:cxnSpLocks noChangeShapeType="1"/>
          </p:cNvCxnSpPr>
          <p:nvPr/>
        </p:nvCxnSpPr>
        <p:spPr bwMode="auto">
          <a:xfrm>
            <a:off x="3600450" y="554038"/>
            <a:ext cx="5040313" cy="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77" name="Picture 8" descr="ТПУ_Презентация_Квадраты ниж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3225"/>
            <a:ext cx="3024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Box 1"/>
          <p:cNvSpPr txBox="1">
            <a:spLocks noChangeArrowheads="1"/>
          </p:cNvSpPr>
          <p:nvPr/>
        </p:nvSpPr>
        <p:spPr bwMode="auto">
          <a:xfrm>
            <a:off x="3563937" y="92075"/>
            <a:ext cx="51133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latin typeface="Calibri" pitchFamily="34" charset="0"/>
              </a:rPr>
              <a:t>2 </a:t>
            </a:r>
            <a:r>
              <a:rPr lang="ru-RU" altLang="ru-RU" sz="1200" b="1" smtClean="0">
                <a:latin typeface="Calibri" pitchFamily="34" charset="0"/>
              </a:rPr>
              <a:t>направления </a:t>
            </a:r>
            <a:r>
              <a:rPr lang="ru-RU" altLang="ru-RU" sz="1200" b="1" smtClean="0">
                <a:latin typeface="Calibri" pitchFamily="34" charset="0"/>
              </a:rPr>
              <a:t>применения  ПОЛИМЕТИЛЕНКАРБАМИДА</a:t>
            </a:r>
            <a:endParaRPr lang="ru-RU" altLang="ru-RU" sz="1200" b="1" dirty="0" smtClean="0">
              <a:latin typeface="Calibri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4465" y="931505"/>
            <a:ext cx="5939630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spcAft>
                <a:spcPts val="600"/>
              </a:spcAft>
              <a:defRPr/>
            </a:pPr>
            <a:r>
              <a:rPr lang="ru-RU" altLang="ru-RU" sz="1300" b="1" dirty="0">
                <a:solidFill>
                  <a:srgbClr val="5AB414"/>
                </a:solidFill>
                <a:latin typeface="Calibri" panose="020F0502020204030204" pitchFamily="34" charset="0"/>
              </a:rPr>
              <a:t>2</a:t>
            </a:r>
            <a:r>
              <a:rPr lang="ru-RU" altLang="ru-RU" sz="1300" b="1" dirty="0" smtClean="0">
                <a:solidFill>
                  <a:srgbClr val="5AB414"/>
                </a:solidFill>
                <a:latin typeface="Calibri" panose="020F0502020204030204" pitchFamily="34" charset="0"/>
              </a:rPr>
              <a:t>. Карбамидо-формальдегидное удобрение (КФУ).</a:t>
            </a:r>
          </a:p>
          <a:p>
            <a:pPr indent="357188" algn="just" eaLnBrk="1" hangingPunct="1">
              <a:spcAft>
                <a:spcPts val="600"/>
              </a:spcAft>
              <a:defRPr/>
            </a:pPr>
            <a:r>
              <a:rPr lang="ru-RU" altLang="ru-RU" sz="1100" dirty="0">
                <a:latin typeface="Calibri" panose="020F0502020204030204" pitchFamily="34" charset="0"/>
              </a:rPr>
              <a:t>(КФУ, карбамидформ, мочевино-формальдегидное удобрение, уреаформ), азотное удобрение пролонгированного (длительного) действия с </a:t>
            </a:r>
            <a:r>
              <a:rPr lang="ru-RU" altLang="ru-RU" sz="1100" dirty="0" smtClean="0">
                <a:latin typeface="Calibri" panose="020F0502020204030204" pitchFamily="34" charset="0"/>
              </a:rPr>
              <a:t>пониженной </a:t>
            </a:r>
            <a:r>
              <a:rPr lang="ru-RU" altLang="ru-RU" sz="1100" dirty="0">
                <a:latin typeface="Calibri" panose="020F0502020204030204" pitchFamily="34" charset="0"/>
              </a:rPr>
              <a:t>скоростью растворения в воде. КФУ получают конденсацией карбамида (мочевины) с формальдегидом (молярное соотношение от </a:t>
            </a:r>
            <a:r>
              <a:rPr lang="ru-RU" altLang="ru-RU" sz="1100" dirty="0" smtClean="0">
                <a:latin typeface="Calibri" panose="020F0502020204030204" pitchFamily="34" charset="0"/>
              </a:rPr>
              <a:t>1,3:1,0 </a:t>
            </a:r>
            <a:r>
              <a:rPr lang="ru-RU" altLang="ru-RU" sz="1100" dirty="0">
                <a:latin typeface="Calibri" panose="020F0502020204030204" pitchFamily="34" charset="0"/>
              </a:rPr>
              <a:t>до </a:t>
            </a:r>
            <a:r>
              <a:rPr lang="ru-RU" altLang="ru-RU" sz="1100" dirty="0" smtClean="0">
                <a:latin typeface="Calibri" panose="020F0502020204030204" pitchFamily="34" charset="0"/>
              </a:rPr>
              <a:t>2,5:1,0) </a:t>
            </a:r>
            <a:r>
              <a:rPr lang="ru-RU" altLang="ru-RU" sz="1100" dirty="0">
                <a:latin typeface="Calibri" panose="020F0502020204030204" pitchFamily="34" charset="0"/>
              </a:rPr>
              <a:t>при </a:t>
            </a:r>
            <a:r>
              <a:rPr lang="ru-RU" altLang="ru-RU" sz="1100" dirty="0" smtClean="0">
                <a:latin typeface="Calibri" panose="020F0502020204030204" pitchFamily="34" charset="0"/>
              </a:rPr>
              <a:t>температуре </a:t>
            </a:r>
            <a:r>
              <a:rPr lang="ru-RU" altLang="ru-RU" sz="1100" dirty="0">
                <a:latin typeface="Calibri" panose="020F0502020204030204" pitchFamily="34" charset="0"/>
              </a:rPr>
              <a:t>30-100 °С. Готовый продукт содержит </a:t>
            </a:r>
            <a:r>
              <a:rPr lang="ru-RU" altLang="ru-RU" sz="1100" dirty="0" smtClean="0">
                <a:latin typeface="Calibri" panose="020F0502020204030204" pitchFamily="34" charset="0"/>
              </a:rPr>
              <a:t>38-40% </a:t>
            </a:r>
            <a:r>
              <a:rPr lang="ru-RU" altLang="ru-RU" sz="1100" dirty="0">
                <a:latin typeface="Calibri" panose="020F0502020204030204" pitchFamily="34" charset="0"/>
              </a:rPr>
              <a:t>общего азота, в </a:t>
            </a:r>
            <a:r>
              <a:rPr lang="ru-RU" altLang="ru-RU" sz="1100" dirty="0" smtClean="0">
                <a:latin typeface="Calibri" panose="020F0502020204030204" pitchFamily="34" charset="0"/>
              </a:rPr>
              <a:t>том числе 25-80 % </a:t>
            </a:r>
            <a:r>
              <a:rPr lang="ru-RU" altLang="ru-RU" sz="1100" dirty="0">
                <a:latin typeface="Calibri" panose="020F0502020204030204" pitchFamily="34" charset="0"/>
              </a:rPr>
              <a:t>водорастворимого и до </a:t>
            </a:r>
            <a:r>
              <a:rPr lang="ru-RU" altLang="ru-RU" sz="1100" dirty="0" smtClean="0">
                <a:latin typeface="Calibri" panose="020F0502020204030204" pitchFamily="34" charset="0"/>
              </a:rPr>
              <a:t>5 % влаги. Температура разложения 110 °</a:t>
            </a:r>
            <a:r>
              <a:rPr lang="ru-RU" altLang="ru-RU" sz="1100" dirty="0">
                <a:latin typeface="Calibri" panose="020F0502020204030204" pitchFamily="34" charset="0"/>
              </a:rPr>
              <a:t>С, </a:t>
            </a:r>
            <a:r>
              <a:rPr lang="ru-RU" altLang="ru-RU" sz="1100" dirty="0" smtClean="0">
                <a:latin typeface="Calibri" panose="020F0502020204030204" pitchFamily="34" charset="0"/>
              </a:rPr>
              <a:t>температура плавления </a:t>
            </a:r>
            <a:r>
              <a:rPr lang="ru-RU" altLang="ru-RU" sz="1100" dirty="0">
                <a:latin typeface="Calibri" panose="020F0502020204030204" pitchFamily="34" charset="0"/>
              </a:rPr>
              <a:t>218-230 °С (с </a:t>
            </a:r>
            <a:r>
              <a:rPr lang="ru-RU" altLang="ru-RU" sz="1100" dirty="0" smtClean="0">
                <a:latin typeface="Calibri" panose="020F0502020204030204" pitchFamily="34" charset="0"/>
              </a:rPr>
              <a:t>разложением). </a:t>
            </a:r>
            <a:r>
              <a:rPr lang="ru-RU" altLang="ru-RU" sz="1100" dirty="0">
                <a:latin typeface="Calibri" panose="020F0502020204030204" pitchFamily="34" charset="0"/>
              </a:rPr>
              <a:t>Доступность КФУ растениям характеризуется </a:t>
            </a:r>
            <a:r>
              <a:rPr lang="ru-RU" altLang="ru-RU" sz="1100" dirty="0" smtClean="0">
                <a:latin typeface="Calibri" panose="020F0502020204030204" pitchFamily="34" charset="0"/>
              </a:rPr>
              <a:t>так называемым </a:t>
            </a:r>
            <a:r>
              <a:rPr lang="ru-RU" altLang="ru-RU" sz="1100" dirty="0">
                <a:latin typeface="Calibri" panose="020F0502020204030204" pitchFamily="34" charset="0"/>
              </a:rPr>
              <a:t>индексом усвояемости (45-60%), </a:t>
            </a:r>
            <a:r>
              <a:rPr lang="ru-RU" altLang="ru-RU" sz="1100" dirty="0" smtClean="0">
                <a:latin typeface="Calibri" panose="020F0502020204030204" pitchFamily="34" charset="0"/>
              </a:rPr>
              <a:t>который </a:t>
            </a:r>
            <a:r>
              <a:rPr lang="ru-RU" altLang="ru-RU" sz="1100" dirty="0">
                <a:latin typeface="Calibri" panose="020F0502020204030204" pitchFamily="34" charset="0"/>
              </a:rPr>
              <a:t>соответствует </a:t>
            </a:r>
            <a:r>
              <a:rPr lang="ru-RU" altLang="ru-RU" sz="1100" dirty="0" smtClean="0">
                <a:latin typeface="Calibri" panose="020F0502020204030204" pitchFamily="34" charset="0"/>
              </a:rPr>
              <a:t>количеству </a:t>
            </a:r>
            <a:r>
              <a:rPr lang="ru-RU" altLang="ru-RU" sz="1100" dirty="0">
                <a:latin typeface="Calibri" panose="020F0502020204030204" pitchFamily="34" charset="0"/>
              </a:rPr>
              <a:t>(в %) находящегося в водонерастворимой форме азота, превращающегося в нитратную форму (нитрифицирующегося) в почве. Применение КФУ эффективно </a:t>
            </a:r>
            <a:r>
              <a:rPr lang="ru-RU" altLang="ru-RU" sz="1100" dirty="0" smtClean="0">
                <a:latin typeface="Calibri" panose="020F0502020204030204" pitchFamily="34" charset="0"/>
              </a:rPr>
              <a:t>для с/х культур </a:t>
            </a:r>
            <a:r>
              <a:rPr lang="ru-RU" altLang="ru-RU" sz="1100" dirty="0">
                <a:latin typeface="Calibri" panose="020F0502020204030204" pitchFamily="34" charset="0"/>
              </a:rPr>
              <a:t>с </a:t>
            </a:r>
            <a:r>
              <a:rPr lang="ru-RU" altLang="ru-RU" sz="1100" dirty="0" smtClean="0">
                <a:latin typeface="Calibri" panose="020F0502020204030204" pitchFamily="34" charset="0"/>
              </a:rPr>
              <a:t>длительным </a:t>
            </a:r>
            <a:r>
              <a:rPr lang="ru-RU" altLang="ru-RU" sz="1100" dirty="0">
                <a:latin typeface="Calibri" panose="020F0502020204030204" pitchFamily="34" charset="0"/>
              </a:rPr>
              <a:t>вегетационным периодом. При использовании в больших дозах действует </a:t>
            </a:r>
            <a:r>
              <a:rPr lang="ru-RU" altLang="ru-RU" sz="1100" dirty="0" smtClean="0">
                <a:latin typeface="Calibri" panose="020F0502020204030204" pitchFamily="34" charset="0"/>
              </a:rPr>
              <a:t>на протяжении нескольких лет </a:t>
            </a:r>
            <a:r>
              <a:rPr lang="ru-RU" altLang="ru-RU" sz="1100" dirty="0">
                <a:latin typeface="Calibri" panose="020F0502020204030204" pitchFamily="34" charset="0"/>
              </a:rPr>
              <a:t>примерно так же, как и легкорастворимые азотные удобрения при их многократном внесении в почву. КФУ, выпускаемое в виде порошка или гранул, малогигроскопично, не слеживается при хранении и хорошо </a:t>
            </a:r>
            <a:r>
              <a:rPr lang="ru-RU" altLang="ru-RU" sz="1100" dirty="0" smtClean="0">
                <a:latin typeface="Calibri" panose="020F0502020204030204" pitchFamily="34" charset="0"/>
              </a:rPr>
              <a:t>рассеивается. Перспективно </a:t>
            </a:r>
            <a:r>
              <a:rPr lang="ru-RU" altLang="ru-RU" sz="1100" dirty="0">
                <a:latin typeface="Calibri" panose="020F0502020204030204" pitchFamily="34" charset="0"/>
              </a:rPr>
              <a:t>для использования в качестве индивидуального </a:t>
            </a:r>
            <a:r>
              <a:rPr lang="ru-RU" altLang="ru-RU" sz="1100" dirty="0" smtClean="0">
                <a:latin typeface="Calibri" panose="020F0502020204030204" pitchFamily="34" charset="0"/>
              </a:rPr>
              <a:t>продукта, </a:t>
            </a:r>
            <a:r>
              <a:rPr lang="ru-RU" altLang="ru-RU" sz="1100" dirty="0">
                <a:latin typeface="Calibri" panose="020F0502020204030204" pitchFamily="34" charset="0"/>
              </a:rPr>
              <a:t>либо компонента комплексных удобрений в районах избыточного увлажнения и орошаемого земледелия при возделывании хлопчатника, льна, табака, овощных, бахчевых, садовых и </a:t>
            </a:r>
            <a:r>
              <a:rPr lang="ru-RU" altLang="ru-RU" sz="1100" dirty="0" smtClean="0">
                <a:latin typeface="Calibri" panose="020F0502020204030204" pitchFamily="34" charset="0"/>
              </a:rPr>
              <a:t>других </a:t>
            </a:r>
            <a:r>
              <a:rPr lang="ru-RU" altLang="ru-RU" sz="1100" dirty="0">
                <a:latin typeface="Calibri" panose="020F0502020204030204" pitchFamily="34" charset="0"/>
              </a:rPr>
              <a:t>культур</a:t>
            </a:r>
            <a:r>
              <a:rPr lang="ru-RU" altLang="ru-RU" sz="1100" dirty="0" smtClean="0">
                <a:latin typeface="Calibri" panose="020F0502020204030204" pitchFamily="34" charset="0"/>
              </a:rPr>
              <a:t>. </a:t>
            </a:r>
          </a:p>
          <a:p>
            <a:pPr indent="357188" algn="just" eaLnBrk="1" hangingPunct="1">
              <a:spcAft>
                <a:spcPts val="600"/>
              </a:spcAft>
              <a:defRPr/>
            </a:pPr>
            <a:r>
              <a:rPr lang="ru-RU" altLang="ru-RU" sz="1100" dirty="0" smtClean="0">
                <a:latin typeface="Calibri" panose="020F0502020204030204" pitchFamily="34" charset="0"/>
              </a:rPr>
              <a:t>При синтезе ПМК со смещением мольного соотношения в сторону карбамида получиться аналог КФУ (необходимо провести натурные испытания)</a:t>
            </a:r>
            <a:endParaRPr lang="en-US" altLang="ru-RU" sz="1100" dirty="0" smtClean="0">
              <a:latin typeface="Calibri" panose="020F0502020204030204" pitchFamily="34" charset="0"/>
            </a:endParaRPr>
          </a:p>
        </p:txBody>
      </p:sp>
      <p:pic>
        <p:nvPicPr>
          <p:cNvPr id="58372" name="Picture 4" descr="https://thumbs.dreamstime.com/b/%D0%BF%D0%BE%D0%BB%D0%B5-%D0%BB%D1%8C%D0%BD%D0%B0-2889108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1" t="12916" r="29421"/>
          <a:stretch/>
        </p:blipFill>
        <p:spPr bwMode="auto">
          <a:xfrm>
            <a:off x="6097033" y="1278334"/>
            <a:ext cx="2111930" cy="297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16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800" y="126206"/>
            <a:ext cx="7777163" cy="809625"/>
          </a:xfrm>
        </p:spPr>
        <p:txBody>
          <a:bodyPr/>
          <a:lstStyle/>
          <a:p>
            <a:pPr marL="171450" indent="-171450" eaLnBrk="1" hangingPunct="1">
              <a:defRPr/>
            </a:pPr>
            <a:r>
              <a:rPr lang="ru-RU" altLang="ru-RU" sz="2400" b="1" dirty="0">
                <a:latin typeface="Calibri" panose="020F0502020204030204" pitchFamily="34" charset="0"/>
              </a:rPr>
              <a:t>Проблемы при внедрении ПМК (ПФБ)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801" y="817026"/>
            <a:ext cx="5616772" cy="3726607"/>
          </a:xfrm>
        </p:spPr>
        <p:txBody>
          <a:bodyPr/>
          <a:lstStyle/>
          <a:p>
            <a:pPr marL="0" indent="0">
              <a:buNone/>
            </a:pPr>
            <a:r>
              <a:rPr lang="ru-RU" sz="1000" dirty="0" smtClean="0"/>
              <a:t>Согласно </a:t>
            </a:r>
            <a:r>
              <a:rPr lang="ru-RU" sz="1000" smtClean="0"/>
              <a:t>Российскому </a:t>
            </a:r>
            <a:r>
              <a:rPr lang="ru-RU" sz="1000" smtClean="0"/>
              <a:t>законодательству  кормовые  добавки для  животных </a:t>
            </a:r>
            <a:r>
              <a:rPr lang="ru-RU" sz="1000" dirty="0" smtClean="0"/>
              <a:t>подлежат государственной </a:t>
            </a:r>
            <a:r>
              <a:rPr lang="ru-RU" sz="1000" smtClean="0"/>
              <a:t>регистрации </a:t>
            </a:r>
            <a:r>
              <a:rPr lang="ru-RU" sz="1000" smtClean="0"/>
              <a:t>в  Россельхознадзоре</a:t>
            </a:r>
            <a:r>
              <a:rPr lang="ru-RU" sz="1000" dirty="0" smtClean="0"/>
              <a:t>.</a:t>
            </a:r>
          </a:p>
          <a:p>
            <a:pPr marL="0" indent="0">
              <a:buNone/>
            </a:pPr>
            <a:endParaRPr lang="ru-RU" sz="1000" dirty="0"/>
          </a:p>
          <a:p>
            <a:pPr marL="0" indent="0">
              <a:buNone/>
            </a:pPr>
            <a:r>
              <a:rPr lang="ru-RU" sz="1000" b="1" smtClean="0">
                <a:solidFill>
                  <a:srgbClr val="92D050"/>
                </a:solidFill>
              </a:rPr>
              <a:t>Для  внедрения </a:t>
            </a:r>
            <a:r>
              <a:rPr lang="ru-RU" sz="1000" b="1" dirty="0" smtClean="0">
                <a:solidFill>
                  <a:srgbClr val="92D050"/>
                </a:solidFill>
              </a:rPr>
              <a:t>ПМК необходимо:</a:t>
            </a:r>
            <a:endParaRPr lang="ru-RU" sz="1000" b="1" dirty="0">
              <a:solidFill>
                <a:srgbClr val="92D050"/>
              </a:solidFill>
            </a:endParaRPr>
          </a:p>
          <a:p>
            <a:pPr lvl="0"/>
            <a:r>
              <a:rPr lang="ru-RU" sz="1000" dirty="0" smtClean="0"/>
              <a:t>зарегистрироваться в качестве юридического лица;</a:t>
            </a:r>
            <a:endParaRPr lang="ru-RU" sz="1000" dirty="0"/>
          </a:p>
          <a:p>
            <a:pPr lvl="0"/>
            <a:r>
              <a:rPr lang="ru-RU" sz="1000" smtClean="0"/>
              <a:t>разработать   инструкцию  по  применению</a:t>
            </a:r>
            <a:r>
              <a:rPr lang="ru-RU" sz="1000" dirty="0" smtClean="0"/>
              <a:t>;</a:t>
            </a:r>
            <a:endParaRPr lang="ru-RU" sz="1000" dirty="0"/>
          </a:p>
          <a:p>
            <a:pPr lvl="0"/>
            <a:r>
              <a:rPr lang="ru-RU" sz="1000" smtClean="0"/>
              <a:t>разработать  в  установленном  порядке  СТО </a:t>
            </a:r>
            <a:r>
              <a:rPr lang="ru-RU" sz="1000"/>
              <a:t>(</a:t>
            </a:r>
            <a:r>
              <a:rPr lang="ru-RU" sz="1000" smtClean="0"/>
              <a:t>стандарт  организации)  или  ТУ </a:t>
            </a:r>
            <a:r>
              <a:rPr lang="ru-RU" sz="1000" dirty="0" smtClean="0"/>
              <a:t>(технические условия);</a:t>
            </a:r>
            <a:endParaRPr lang="ru-RU" sz="1000" dirty="0"/>
          </a:p>
          <a:p>
            <a:pPr lvl="0"/>
            <a:r>
              <a:rPr lang="ru-RU" sz="1000" smtClean="0"/>
              <a:t>аттестовать  методики  контроля  показателей  качества  кормовой  добавки  в  соответствии  с  СТО  или  ТУ</a:t>
            </a:r>
            <a:r>
              <a:rPr lang="ru-RU" sz="1000" dirty="0" smtClean="0"/>
              <a:t>, провести по </a:t>
            </a:r>
            <a:r>
              <a:rPr lang="ru-RU" sz="1000" dirty="0"/>
              <a:t>ним </a:t>
            </a:r>
            <a:r>
              <a:rPr lang="ru-RU" sz="1000"/>
              <a:t>испытания </a:t>
            </a:r>
            <a:r>
              <a:rPr lang="ru-RU" sz="1000" smtClean="0"/>
              <a:t>в  аккредитованной  лаборатории и  составить   </a:t>
            </a:r>
            <a:r>
              <a:rPr lang="ru-RU" sz="1000" dirty="0"/>
              <a:t>протокол; </a:t>
            </a:r>
          </a:p>
          <a:p>
            <a:pPr lvl="0"/>
            <a:r>
              <a:rPr lang="ru-RU" sz="1000" smtClean="0"/>
              <a:t>сформировать  отчет  о  заявленных  сроках  хранения  кормовой  добавки </a:t>
            </a:r>
            <a:r>
              <a:rPr lang="ru-RU" sz="1000"/>
              <a:t>(</a:t>
            </a:r>
            <a:r>
              <a:rPr lang="ru-RU" sz="1000" smtClean="0"/>
              <a:t>доклинические  исследования</a:t>
            </a:r>
            <a:r>
              <a:rPr lang="ru-RU" sz="1000" dirty="0"/>
              <a:t>);</a:t>
            </a:r>
          </a:p>
          <a:p>
            <a:pPr lvl="0"/>
            <a:r>
              <a:rPr lang="ru-RU" sz="1000" smtClean="0"/>
              <a:t>сформировать  отчет  о  токсикологических  исследованиях  на  лабораторных      животных </a:t>
            </a:r>
            <a:r>
              <a:rPr lang="ru-RU" sz="1000" smtClean="0"/>
              <a:t>(</a:t>
            </a:r>
            <a:r>
              <a:rPr lang="ru-RU" sz="1000" smtClean="0"/>
              <a:t>токсикологические   исследования  кормовых  добавок  для  животных  проводят только  аккредитованные  организации</a:t>
            </a:r>
            <a:r>
              <a:rPr lang="ru-RU" sz="1000" dirty="0" smtClean="0"/>
              <a:t>).</a:t>
            </a:r>
            <a:endParaRPr lang="ru-RU" sz="1000" dirty="0"/>
          </a:p>
          <a:p>
            <a:pPr lvl="0"/>
            <a:r>
              <a:rPr lang="ru-RU" sz="1000" smtClean="0"/>
              <a:t>результаты  ветеринарных  исследований  кормовой  добавки  представить  в  виде  отчета</a:t>
            </a:r>
            <a:r>
              <a:rPr lang="ru-RU" sz="1000" smtClean="0"/>
              <a:t>, </a:t>
            </a:r>
            <a:r>
              <a:rPr lang="ru-RU" sz="1000" smtClean="0"/>
              <a:t>подтверждающего   </a:t>
            </a:r>
            <a:r>
              <a:rPr lang="ru-RU" sz="1000" dirty="0" smtClean="0"/>
              <a:t>эффективность </a:t>
            </a:r>
            <a:r>
              <a:rPr lang="ru-RU" sz="1000" smtClean="0"/>
              <a:t>использования </a:t>
            </a:r>
            <a:r>
              <a:rPr lang="ru-RU" sz="1000" smtClean="0"/>
              <a:t>добавки  для  каждой  заявленной  области  применения</a:t>
            </a:r>
            <a:r>
              <a:rPr lang="ru-RU" sz="1000" dirty="0"/>
              <a:t>;</a:t>
            </a:r>
          </a:p>
          <a:p>
            <a:endParaRPr lang="ru-RU" sz="1000" dirty="0"/>
          </a:p>
        </p:txBody>
      </p:sp>
      <p:pic>
        <p:nvPicPr>
          <p:cNvPr id="4" name="Picture 8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3225"/>
            <a:ext cx="3024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E:\Work_Designer_3\!Кирилл\Разное\презент1\Adak-Kurban-Hizmet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541" y="1278334"/>
            <a:ext cx="2804573" cy="244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208963" y="4375150"/>
            <a:ext cx="431800" cy="485775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71525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solidFill>
                  <a:srgbClr val="000000"/>
                </a:solidFill>
              </a:rPr>
              <a:t>11</a:t>
            </a:r>
            <a:endParaRPr lang="ru-RU" altLang="ru-RU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34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949" y="126206"/>
            <a:ext cx="7777163" cy="809625"/>
          </a:xfrm>
        </p:spPr>
        <p:txBody>
          <a:bodyPr/>
          <a:lstStyle/>
          <a:p>
            <a:r>
              <a:rPr lang="ru-RU" altLang="ru-RU" sz="2400" b="1" dirty="0">
                <a:latin typeface="Calibri" panose="020F0502020204030204" pitchFamily="34" charset="0"/>
              </a:rPr>
              <a:t>Возможные решения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4197" y="918294"/>
            <a:ext cx="3240359" cy="3528392"/>
          </a:xfrm>
        </p:spPr>
        <p:txBody>
          <a:bodyPr/>
          <a:lstStyle/>
          <a:p>
            <a:pPr marL="228600" lvl="0" indent="-228600">
              <a:buFont typeface="+mj-lt"/>
              <a:buAutoNum type="arabicPeriod"/>
            </a:pPr>
            <a:r>
              <a:rPr lang="ru-RU" sz="1000" dirty="0" smtClean="0"/>
              <a:t>Заинтересовать  промышленное  предприятие,  имеющие:  финансовые</a:t>
            </a:r>
            <a:r>
              <a:rPr lang="ru-RU" sz="1000" dirty="0" smtClean="0"/>
              <a:t>, технологические, </a:t>
            </a:r>
            <a:r>
              <a:rPr lang="ru-RU" sz="1000" dirty="0" smtClean="0"/>
              <a:t>инвестиционные   ресурсы  для  организации  выпуска  </a:t>
            </a:r>
            <a:r>
              <a:rPr lang="ru-RU" sz="1000" dirty="0" err="1" smtClean="0"/>
              <a:t>полиметеленкарбамида</a:t>
            </a:r>
            <a:r>
              <a:rPr lang="ru-RU" sz="1000" dirty="0" smtClean="0"/>
              <a:t>.</a:t>
            </a:r>
            <a:endParaRPr lang="en-US" sz="1000" dirty="0" smtClean="0"/>
          </a:p>
          <a:p>
            <a:pPr marL="228600" lvl="0" indent="-228600">
              <a:buFont typeface="+mj-lt"/>
              <a:buAutoNum type="arabicPeriod"/>
            </a:pPr>
            <a:r>
              <a:rPr lang="ru-RU" sz="1000" dirty="0" smtClean="0"/>
              <a:t>Произвести  опытную  партию  ПМК </a:t>
            </a:r>
            <a:r>
              <a:rPr lang="ru-RU" sz="1000" dirty="0"/>
              <a:t>(ПФБ</a:t>
            </a:r>
            <a:r>
              <a:rPr lang="ru-RU" sz="1000" dirty="0" smtClean="0"/>
              <a:t>)  в  объеме   до  3.0 </a:t>
            </a:r>
            <a:r>
              <a:rPr lang="ru-RU" sz="1000" dirty="0"/>
              <a:t>тонн</a:t>
            </a:r>
            <a:r>
              <a:rPr lang="ru-RU" sz="1000" dirty="0" smtClean="0"/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000" dirty="0" smtClean="0"/>
              <a:t>Аттестовать  методики  контроля  показателей  качества   </a:t>
            </a:r>
            <a:r>
              <a:rPr lang="ru-RU" sz="1000" dirty="0"/>
              <a:t>ПМК(ПФБ) </a:t>
            </a:r>
            <a:r>
              <a:rPr lang="ru-RU" sz="1000" dirty="0" smtClean="0"/>
              <a:t>согласно </a:t>
            </a:r>
            <a:r>
              <a:rPr lang="ru-RU" sz="1000" dirty="0"/>
              <a:t>ТУ.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000" dirty="0" smtClean="0"/>
              <a:t>Провести  токсикологические  исследования  ПМК(ПФБ)  в  аккредитованной  организации</a:t>
            </a:r>
            <a:r>
              <a:rPr lang="ru-RU" sz="1000" dirty="0"/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000" dirty="0" smtClean="0"/>
              <a:t>Заинтересовать  животноводческие   хозяйства  (как  минимум  4 </a:t>
            </a:r>
            <a:r>
              <a:rPr lang="ru-RU" sz="1000" dirty="0"/>
              <a:t>шт</a:t>
            </a:r>
            <a:r>
              <a:rPr lang="ru-RU" sz="1000" dirty="0" smtClean="0"/>
              <a:t>.)  по  применению  ПМК(ПФБ)</a:t>
            </a:r>
            <a:r>
              <a:rPr lang="en-US" sz="1000" dirty="0" smtClean="0"/>
              <a:t> </a:t>
            </a:r>
            <a:r>
              <a:rPr lang="ru-RU" sz="1000" dirty="0" smtClean="0"/>
              <a:t>при  откорме  КРС  и  овец</a:t>
            </a:r>
            <a:r>
              <a:rPr lang="ru-RU" sz="1000" dirty="0"/>
              <a:t>. 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000" dirty="0" smtClean="0"/>
              <a:t>Разработать  методику  и  провести  ветеринарные  исследования  по применению  ПМК(ПФБ</a:t>
            </a:r>
            <a:r>
              <a:rPr lang="ru-RU" sz="1000" dirty="0" smtClean="0"/>
              <a:t>) </a:t>
            </a:r>
            <a:r>
              <a:rPr lang="ru-RU" sz="1000" dirty="0" smtClean="0"/>
              <a:t>при  откорме  КРС  и  овец</a:t>
            </a:r>
            <a:r>
              <a:rPr lang="ru-RU" sz="1000" dirty="0"/>
              <a:t>. </a:t>
            </a:r>
            <a:r>
              <a:rPr lang="ru-RU" sz="1000" dirty="0" smtClean="0"/>
              <a:t>По  результатам  составить  отчеты</a:t>
            </a:r>
            <a:r>
              <a:rPr lang="ru-RU" sz="1000" dirty="0"/>
              <a:t>.</a:t>
            </a:r>
          </a:p>
          <a:p>
            <a:pPr marL="228600" lvl="0" indent="-228600">
              <a:buAutoNum type="arabicPeriod" startAt="2"/>
            </a:pPr>
            <a:endParaRPr lang="ru-RU" sz="1000" dirty="0"/>
          </a:p>
          <a:p>
            <a:pPr marL="0" indent="0">
              <a:buNone/>
            </a:pPr>
            <a:endParaRPr lang="ru-RU" sz="1000" dirty="0"/>
          </a:p>
          <a:p>
            <a:pPr marL="228600" indent="-228600">
              <a:buFont typeface="+mj-lt"/>
              <a:buAutoNum type="arabicPeriod"/>
            </a:pPr>
            <a:endParaRPr lang="ru-RU" sz="1000" dirty="0"/>
          </a:p>
        </p:txBody>
      </p:sp>
      <p:pic>
        <p:nvPicPr>
          <p:cNvPr id="4" name="Picture 8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3225"/>
            <a:ext cx="3024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E:\Work_Designer_3\!Кирилл\Разное\презент1\fryma_reactor_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80" y="1134318"/>
            <a:ext cx="2416509" cy="2630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Work_Designer_3\!Кирилл\Разное\презент1\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565" y="1134318"/>
            <a:ext cx="2504161" cy="2630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208963" y="4375150"/>
            <a:ext cx="431800" cy="485775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71525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solidFill>
                  <a:srgbClr val="000000"/>
                </a:solidFill>
              </a:rPr>
              <a:t>12</a:t>
            </a:r>
            <a:endParaRPr lang="ru-RU" altLang="ru-RU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23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38720</TotalTime>
  <Words>1408</Words>
  <Application>Microsoft Office PowerPoint</Application>
  <PresentationFormat>Произвольный</PresentationFormat>
  <Paragraphs>168</Paragraphs>
  <Slides>14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Проблемы при внедрении ПМК (ПФБ)</vt:lpstr>
      <vt:lpstr>Возможные решения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Holding "Digest"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Andrey</dc:creator>
  <cp:lastModifiedBy>Дмитрий Билле</cp:lastModifiedBy>
  <cp:revision>785</cp:revision>
  <cp:lastPrinted>2016-10-19T00:46:24Z</cp:lastPrinted>
  <dcterms:created xsi:type="dcterms:W3CDTF">2015-03-13T05:37:25Z</dcterms:created>
  <dcterms:modified xsi:type="dcterms:W3CDTF">2018-01-25T04:51:06Z</dcterms:modified>
</cp:coreProperties>
</file>